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4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62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71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65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36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75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87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01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55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863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010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62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1538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68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25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803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242F4E-E1A0-49D4-9607-40C406C8E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C2D63-1294-475E-848C-9F9918EC9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1A989C-B627-4073-BC22-F25F079A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87A4D9-186D-4F42-9ABC-3856D895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2722AF-37EB-4060-A17E-B96FB321F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95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A91C9B-03CE-47AA-A6B4-479DE45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16523E-C356-4DFA-8E6E-405EDC725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B3A7D2-4492-435C-A9CB-B2D8300D0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11DCDF-E006-4F48-857C-FC1A42C0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4830F23-512A-411F-ACD9-37E98F232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472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81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19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02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10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5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BBE447-CB07-4830-BECF-9CDCAE9D8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E7C302-5135-48AF-B31E-4BE3CBAA2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43FCAD-F9AF-4130-8D58-2A8FCDEDC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F60F4F-92FE-4243-9277-7F4F6DEA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99BB96-097A-468E-8E54-7CE5D53BA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57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18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14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C6844E-D430-43AE-B45D-5FC76A9A8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C00F804-2787-4644-8798-76E555406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1F078C-C388-42BD-AB24-42C3C2E74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D6737-1EE9-4F9D-BE38-B02DCB2A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0A3314-A619-4520-8DFB-E04788EC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50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A5DC951-7DAC-4ED6-970E-8D83A4C3FE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B8892E-4F37-40B5-B6C0-F84CA4CBC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453C18-070F-4345-9B67-8B0A4F16E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48B0B3-7FF3-4A21-AA3F-9B1E8F5B3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8F4226-A2F3-48E9-B6CC-D9E848DC0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45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8B9A9EF-CAB7-464C-925B-A071A0F6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8EE1FF-B7DD-4074-8849-BDD1B121F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304F39-4D7E-4EB8-9C42-DBEB28B42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7BB67B-7C5E-4B9E-A75B-16DD2A31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320164-428C-4C3B-B88D-4B0C5F9D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C92B56-1FF6-4244-A0AD-FE2371D7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99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DADF95-3928-4425-A83C-B83DEFCB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85BBCB-9607-46C9-AA41-A6EB9C048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C9A9C3-9763-4F33-A2E9-85D976F64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92782D8-1799-485B-B2F5-B5D91619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49BEE6-46D2-4B63-BAF3-E8B992DCC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FE9382A-937C-4F7B-9893-D26B5396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F5CE025-1D00-4932-98F7-AC7F85CFE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9C36A3F-1F1B-4AB6-9296-5F29A098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74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1F950B-7DC0-48AF-86C5-772AB8AF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9CDFC0-A53B-407D-A098-705C6957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CC3DEAF-E827-4C96-B533-B01C3A114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DD51BAC-738F-4D8C-B7FC-71FAF9B9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2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E9371C1-3B5A-415F-B002-90AE0533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6CC0DA-CD05-45A3-94E4-5B6E1B0C7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3B893F-5592-451C-BE5D-EA31D20B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7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144F9-DF69-4710-AF66-DECD6337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F6A5B6-3731-414E-8E92-04CE86313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82B85A0-FCFF-4A19-BD5C-FADA1D643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634E02-68E3-4129-92B1-D6081AE5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9C1B1E-6017-466B-BEF2-AEBCA76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15400F-F502-4372-BD67-8DBE9B7D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25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20956-8171-45A9-A4B0-D8375E30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D7645E-3DC6-4E89-962E-F30732B7C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E08B23-1914-4109-BEF3-B8FF5C479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74C6C4-5A7A-43E4-A270-814196D5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023D391-0022-4D6B-8C10-5BFF6838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40D4697-DC64-4B2B-8134-8EF983BF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22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1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9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C8C7AA-238E-4552-AA9E-36AD5D233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B7416F-290B-4FCF-BA30-E4E1CC52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A0F7840-FE76-40DE-A1B8-428F6CE07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A64B-B06C-4101-A9F4-2F380A89BD5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99BCE1-DA71-4755-937A-05E9D882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D5CE6E-0266-4DB6-842E-DF7E46B4B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CACEA-6563-4724-963D-8D528E5424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7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27536CA-C5A8-4B46-A57A-8B79A3512D09}"/>
              </a:ext>
            </a:extLst>
          </p:cNvPr>
          <p:cNvSpPr txBox="1"/>
          <p:nvPr/>
        </p:nvSpPr>
        <p:spPr>
          <a:xfrm>
            <a:off x="6890336" y="4188877"/>
            <a:ext cx="7457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95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 ANNUAL GENERAL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F950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MEMBERSHIP MEETING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343701" y="5984869"/>
            <a:ext cx="8693624" cy="4572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Nominees for the AFPMBAI Board of Trustees</a:t>
            </a:r>
          </a:p>
        </p:txBody>
      </p:sp>
    </p:spTree>
    <p:extLst>
      <p:ext uri="{BB962C8B-B14F-4D97-AF65-F5344CB8AC3E}">
        <p14:creationId xmlns:p14="http://schemas.microsoft.com/office/powerpoint/2010/main" val="4036178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0"/>
          <a:stretch/>
        </p:blipFill>
        <p:spPr>
          <a:xfrm>
            <a:off x="7328848" y="1045382"/>
            <a:ext cx="4564175" cy="5420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234629"/>
              </p:ext>
            </p:extLst>
          </p:nvPr>
        </p:nvGraphicFramePr>
        <p:xfrm>
          <a:off x="387350" y="1899786"/>
          <a:ext cx="7523594" cy="45742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19623">
                  <a:extLst>
                    <a:ext uri="{9D8B030D-6E8A-4147-A177-3AD203B41FA5}">
                      <a16:colId xmlns="" xmlns:a16="http://schemas.microsoft.com/office/drawing/2014/main" val="2972777100"/>
                    </a:ext>
                  </a:extLst>
                </a:gridCol>
                <a:gridCol w="5003971">
                  <a:extLst>
                    <a:ext uri="{9D8B030D-6E8A-4147-A177-3AD203B41FA5}">
                      <a16:colId xmlns="" xmlns:a16="http://schemas.microsoft.com/office/drawing/2014/main" val="1685915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PCG Representative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VAdm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Leopoldo V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Laroya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PCG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285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   Age 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 dirty="0">
                          <a:effectLst/>
                        </a:rPr>
                        <a:t>54 years old</a:t>
                      </a:r>
                      <a:endParaRPr lang="en-PH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808205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   Date of First Election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September 27, 2019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9133495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8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56029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Course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 dirty="0">
                          <a:effectLst/>
                        </a:rPr>
                        <a:t>Strategic Thinking in Times of Pandemic</a:t>
                      </a:r>
                      <a:endParaRPr lang="en-PH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61688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   Completed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April 2020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270384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500">
                          <a:effectLst/>
                        </a:rPr>
                        <a:t>Relevant Training	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Briefing on AFPMBAI Operations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1813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   Completed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2019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3731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Relevant Training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Continuing Education Program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2730123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Topics/Inclusive Dates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Business Model Shift: Pivoting Toward a New and Better Normal (August 26, 2020 Part I) 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3667196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Strategic Thinking (August 28, 2020 Part II)  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02879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Latest Developments in the Mutual Benefit Association and Insurance Industry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(September 24, 2020 Part III)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25465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Relevant Training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Corporate Governance Orientation Program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45225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>
                          <a:effectLst/>
                        </a:rPr>
                        <a:t>   Completed</a:t>
                      </a:r>
                      <a:endParaRPr lang="en-PH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500" dirty="0">
                          <a:effectLst/>
                        </a:rPr>
                        <a:t>October 30, 2019</a:t>
                      </a:r>
                      <a:endParaRPr lang="en-PH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84188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88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6"/>
          <a:stretch/>
        </p:blipFill>
        <p:spPr>
          <a:xfrm>
            <a:off x="7413009" y="976081"/>
            <a:ext cx="4201236" cy="54929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131026"/>
              </p:ext>
            </p:extLst>
          </p:nvPr>
        </p:nvGraphicFramePr>
        <p:xfrm>
          <a:off x="462345" y="1789166"/>
          <a:ext cx="6950664" cy="502996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21548">
                  <a:extLst>
                    <a:ext uri="{9D8B030D-6E8A-4147-A177-3AD203B41FA5}">
                      <a16:colId xmlns="" xmlns:a16="http://schemas.microsoft.com/office/drawing/2014/main" val="3156434217"/>
                    </a:ext>
                  </a:extLst>
                </a:gridCol>
                <a:gridCol w="4929116">
                  <a:extLst>
                    <a:ext uri="{9D8B030D-6E8A-4147-A177-3AD203B41FA5}">
                      <a16:colId xmlns="" xmlns:a16="http://schemas.microsoft.com/office/drawing/2014/main" val="11691072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BFP Representative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CSupt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Roel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Jeremy G Diaz BFP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228416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300" dirty="0">
                          <a:effectLst/>
                        </a:rPr>
                        <a:t>   Age </a:t>
                      </a:r>
                      <a:endParaRPr lang="en-P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300" dirty="0">
                          <a:effectLst/>
                        </a:rPr>
                        <a:t>54 years old</a:t>
                      </a:r>
                      <a:endParaRPr lang="en-P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44673254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300" dirty="0">
                          <a:effectLst/>
                        </a:rPr>
                        <a:t>   Date of First Election</a:t>
                      </a:r>
                      <a:endParaRPr lang="en-PH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300">
                          <a:effectLst/>
                        </a:rPr>
                        <a:t>June 10, 2020</a:t>
                      </a:r>
                      <a:endParaRPr lang="en-PH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582215853"/>
                  </a:ext>
                </a:extLst>
              </a:tr>
              <a:tr h="1891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8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1558579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Graduate School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University of Iloilo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959940837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   Degree/Course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Master in Public Administration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49669348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   Completed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2002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417770692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Law School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University of Iloilo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232460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Degree/Course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Bachelor of Laws (LLB)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13618034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2000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6261930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250">
                          <a:effectLst/>
                        </a:rPr>
                        <a:t>Relevant Training	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Briefing on AFPMBAI Operations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27921641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2020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404476887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Continuing Education Program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604912010"/>
                  </a:ext>
                </a:extLst>
              </a:tr>
              <a:tr h="24932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 Topics/Inclusive Dates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Business Model Shift: Pivoting Toward a New and Better Normal (August 26, 2020 Part I)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803945802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Strategic Thinking (August 28, 2020 Part II) 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697941120"/>
                  </a:ext>
                </a:extLst>
              </a:tr>
              <a:tr h="415138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Latest Developments in the Mutual Benefit Association and Insurance Industry (September 24, 2020 Part III)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41595792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Course on Basic Policy Process (DAP)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316362796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March 2016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1186695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Course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Corporate Governance Orientation Program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65512038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March 3 &amp; 4, 2021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769221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731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82"/>
          <a:stretch/>
        </p:blipFill>
        <p:spPr>
          <a:xfrm>
            <a:off x="7424380" y="1092729"/>
            <a:ext cx="4711901" cy="537282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527557"/>
              </p:ext>
            </p:extLst>
          </p:nvPr>
        </p:nvGraphicFramePr>
        <p:xfrm>
          <a:off x="438670" y="1705540"/>
          <a:ext cx="7040301" cy="49625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49939">
                  <a:extLst>
                    <a:ext uri="{9D8B030D-6E8A-4147-A177-3AD203B41FA5}">
                      <a16:colId xmlns="" xmlns:a16="http://schemas.microsoft.com/office/drawing/2014/main" val="1676086612"/>
                    </a:ext>
                  </a:extLst>
                </a:gridCol>
                <a:gridCol w="4790362">
                  <a:extLst>
                    <a:ext uri="{9D8B030D-6E8A-4147-A177-3AD203B41FA5}">
                      <a16:colId xmlns="" xmlns:a16="http://schemas.microsoft.com/office/drawing/2014/main" val="2141787374"/>
                    </a:ext>
                  </a:extLst>
                </a:gridCol>
              </a:tblGrid>
              <a:tr h="181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>
                          <a:solidFill>
                            <a:srgbClr val="FFFF00"/>
                          </a:solidFill>
                          <a:effectLst/>
                        </a:rPr>
                        <a:t>BJMP Representative</a:t>
                      </a:r>
                      <a:endParaRPr lang="en-PH" sz="1600" b="1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 dirty="0">
                          <a:solidFill>
                            <a:srgbClr val="FFFF00"/>
                          </a:solidFill>
                          <a:effectLst/>
                        </a:rPr>
                        <a:t>J/</a:t>
                      </a:r>
                      <a:r>
                        <a:rPr lang="en-PH" sz="1600" b="1" dirty="0" err="1">
                          <a:solidFill>
                            <a:srgbClr val="FFFF00"/>
                          </a:solidFill>
                          <a:effectLst/>
                        </a:rPr>
                        <a:t>CSupt</a:t>
                      </a:r>
                      <a:r>
                        <a:rPr lang="en-PH" sz="1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600" b="1" dirty="0" err="1">
                          <a:solidFill>
                            <a:srgbClr val="FFFF00"/>
                          </a:solidFill>
                          <a:effectLst/>
                        </a:rPr>
                        <a:t>Ruel</a:t>
                      </a:r>
                      <a:r>
                        <a:rPr lang="en-PH" sz="1600" b="1" dirty="0">
                          <a:solidFill>
                            <a:srgbClr val="FFFF00"/>
                          </a:solidFill>
                          <a:effectLst/>
                        </a:rPr>
                        <a:t> S Rivera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88115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Age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50 years old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329659771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Date of First Election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May 18, 2019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604260751"/>
                  </a:ext>
                </a:extLst>
              </a:tr>
              <a:tr h="1813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0537039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Graduate School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 err="1">
                          <a:effectLst/>
                        </a:rPr>
                        <a:t>Batangas</a:t>
                      </a:r>
                      <a:r>
                        <a:rPr lang="en-PH" sz="1250" dirty="0">
                          <a:effectLst/>
                        </a:rPr>
                        <a:t> State University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19365771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Degree/Course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Master in Public Administration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164251154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1999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418306112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Continuing Education Program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3897481847"/>
                  </a:ext>
                </a:extLst>
              </a:tr>
              <a:tr h="362611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Topics/Inclusive Dates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en-PH" sz="1250">
                          <a:effectLst/>
                        </a:rPr>
                        <a:t>	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Business Model Shift: Pivoting Toward a New and Better Normal (August 26, 2020 Part I)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3173438962"/>
                  </a:ext>
                </a:extLst>
              </a:tr>
              <a:tr h="181306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Strategic Thinking (August 28, 2020 Part II)  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3147986743"/>
                  </a:ext>
                </a:extLst>
              </a:tr>
              <a:tr h="362611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Latest Developments in the Mutual Benefit Association and Insurance Industry (September 24, 2020 Part III)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1822318355"/>
                  </a:ext>
                </a:extLst>
              </a:tr>
              <a:tr h="181306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AMLA Webinar by IC (October 14, 2020 Part IV)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28558392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250">
                          <a:effectLst/>
                        </a:rPr>
                        <a:t>Relevant Training	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Briefing on AFPMBAI Operations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3447549124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2019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277894024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Corporate Governance Orientation Program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99486737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August 2019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1928715951"/>
                  </a:ext>
                </a:extLst>
              </a:tr>
              <a:tr h="2393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Exec Course on Money Laundering and Terrorism Financing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1207226108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March 3, 2012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4153105620"/>
                  </a:ext>
                </a:extLst>
              </a:tr>
              <a:tr h="1736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Seminar on Financial Resources, Ethics and Accountability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252829888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April 9, 1994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/>
                </a:tc>
                <a:extLst>
                  <a:ext uri="{0D108BD9-81ED-4DB2-BD59-A6C34878D82A}">
                    <a16:rowId xmlns="" xmlns:a16="http://schemas.microsoft.com/office/drawing/2014/main" val="2195068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92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07" y="1079455"/>
            <a:ext cx="4282417" cy="53827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37412"/>
              </p:ext>
            </p:extLst>
          </p:nvPr>
        </p:nvGraphicFramePr>
        <p:xfrm>
          <a:off x="293863" y="1611463"/>
          <a:ext cx="7280644" cy="51876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2041">
                  <a:extLst>
                    <a:ext uri="{9D8B030D-6E8A-4147-A177-3AD203B41FA5}">
                      <a16:colId xmlns="" xmlns:a16="http://schemas.microsoft.com/office/drawing/2014/main" val="883228048"/>
                    </a:ext>
                  </a:extLst>
                </a:gridCol>
                <a:gridCol w="4858603">
                  <a:extLst>
                    <a:ext uri="{9D8B030D-6E8A-4147-A177-3AD203B41FA5}">
                      <a16:colId xmlns="" xmlns:a16="http://schemas.microsoft.com/office/drawing/2014/main" val="35822369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Representative from the Office of the AFP Sergeant Major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FCMS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Aladin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S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Dacayanan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(INF) PA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834270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Age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54 years old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52874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Date of First Election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August 27, 2020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933292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2728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600">
                          <a:effectLst/>
                        </a:rPr>
                        <a:t>Relevant Training	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Briefing on AFPMBAI Operations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3665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2020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23459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Relevant Training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Continuing Education Program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78731245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Topics/Inclusive Dates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Latest Developments in the Mutual Benefit Association and Insurance Industry (September 24, 2020 Part III)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942044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AMLA Webinar by IC (October 14, 2020 Part IV)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801709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Relevant Training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Corporate Governance Orientation Program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92709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September 2020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80342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Relevant Experience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Director, Kitanglad Multipurpose Cooperative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96641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Period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2017- to date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27702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Relevant Experience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Chairman, Kitanglad Multipurpose Cooperative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51435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Period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2017 and 2019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5831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834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37" y="1119116"/>
            <a:ext cx="4765155" cy="5352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948812"/>
              </p:ext>
            </p:extLst>
          </p:nvPr>
        </p:nvGraphicFramePr>
        <p:xfrm>
          <a:off x="251592" y="1512669"/>
          <a:ext cx="7427338" cy="52128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50413">
                  <a:extLst>
                    <a:ext uri="{9D8B030D-6E8A-4147-A177-3AD203B41FA5}">
                      <a16:colId xmlns="" xmlns:a16="http://schemas.microsoft.com/office/drawing/2014/main" val="367162090"/>
                    </a:ext>
                  </a:extLst>
                </a:gridCol>
                <a:gridCol w="5276925">
                  <a:extLst>
                    <a:ext uri="{9D8B030D-6E8A-4147-A177-3AD203B41FA5}">
                      <a16:colId xmlns="" xmlns:a16="http://schemas.microsoft.com/office/drawing/2014/main" val="4219796443"/>
                    </a:ext>
                  </a:extLst>
                </a:gridCol>
              </a:tblGrid>
              <a:tr h="1673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 Independent Trustee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Rolando B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Tenefrancia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 PA (Ret)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5479314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Age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63 years old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35517175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Date of First Election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49300" algn="l"/>
                        </a:tabLst>
                      </a:pPr>
                      <a:r>
                        <a:rPr lang="en-PH" sz="1200" dirty="0">
                          <a:effectLst/>
                        </a:rPr>
                        <a:t>July 11, 2020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2452074734"/>
                  </a:ext>
                </a:extLst>
              </a:tr>
              <a:tr h="16735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4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4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943227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Graduate School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 err="1">
                          <a:effectLst/>
                        </a:rPr>
                        <a:t>Pamantasan</a:t>
                      </a:r>
                      <a:r>
                        <a:rPr lang="en-PH" sz="1200" dirty="0">
                          <a:effectLst/>
                        </a:rPr>
                        <a:t> ng </a:t>
                      </a:r>
                      <a:r>
                        <a:rPr lang="en-PH" sz="1200" dirty="0" err="1">
                          <a:effectLst/>
                        </a:rPr>
                        <a:t>Lungsod</a:t>
                      </a:r>
                      <a:r>
                        <a:rPr lang="en-PH" sz="1200" dirty="0">
                          <a:effectLst/>
                        </a:rPr>
                        <a:t> ng </a:t>
                      </a:r>
                      <a:r>
                        <a:rPr lang="en-PH" sz="1200" dirty="0" err="1">
                          <a:effectLst/>
                        </a:rPr>
                        <a:t>Maynila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201880022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Degree/Course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Master in Business Administration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22393644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Completed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1995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245182143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Course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AFP Comptrollership Officer Basic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1151320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   Completed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1998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60278561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200">
                          <a:effectLst/>
                        </a:rPr>
                        <a:t>Relevant Training	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Briefing on AFPMBAI Operations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260249466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Completed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2020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71409915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Relevant Training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Continuing Education Program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103784002"/>
                  </a:ext>
                </a:extLst>
              </a:tr>
              <a:tr h="334718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Topics/Inclusive Dates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Business Model Shift: Pivoting Toward a New and Better Normal (August 26, 2020 Part I)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250074891"/>
                  </a:ext>
                </a:extLst>
              </a:tr>
              <a:tr h="167359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Strategic Thinking (August 28, 2020 Part II)  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417972211"/>
                  </a:ext>
                </a:extLst>
              </a:tr>
              <a:tr h="391427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Latest Developments in the Mutual Benefit Association and Insurance Industry (September 24, 2020 Part III)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423989541"/>
                  </a:ext>
                </a:extLst>
              </a:tr>
              <a:tr h="167359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AMLA Webinar from IC (October 14, 2020 Part IV)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2239551294"/>
                  </a:ext>
                </a:extLst>
              </a:tr>
              <a:tr h="2355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Relevant Training	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Corporate Governance Seminar, Institute of Corporate Directors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14573474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   Completed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August 4, 2020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16990466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Relevant Training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Seminar for AFP -FAO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2577726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   Date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22 August 1994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66708987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Seminar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Procurement on System and Procedure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1503649027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200">
                          <a:effectLst/>
                        </a:rPr>
                        <a:t>   Date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22 August 1994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/>
                </a:tc>
                <a:extLst>
                  <a:ext uri="{0D108BD9-81ED-4DB2-BD59-A6C34878D82A}">
                    <a16:rowId xmlns="" xmlns:a16="http://schemas.microsoft.com/office/drawing/2014/main" val="3233421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263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6603" y="2134894"/>
          <a:ext cx="7260608" cy="38206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19170">
                  <a:extLst>
                    <a:ext uri="{9D8B030D-6E8A-4147-A177-3AD203B41FA5}">
                      <a16:colId xmlns="" xmlns:a16="http://schemas.microsoft.com/office/drawing/2014/main" val="2742397028"/>
                    </a:ext>
                  </a:extLst>
                </a:gridCol>
                <a:gridCol w="4241438">
                  <a:extLst>
                    <a:ext uri="{9D8B030D-6E8A-4147-A177-3AD203B41FA5}">
                      <a16:colId xmlns="" xmlns:a16="http://schemas.microsoft.com/office/drawing/2014/main" val="436213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 Independent Trustee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Tyne T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Bañas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PA (Ret)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74375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   Age 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56 years old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71190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49300" algn="l"/>
                        </a:tabLst>
                      </a:pPr>
                      <a:r>
                        <a:rPr lang="en-PH" sz="1800" dirty="0">
                          <a:effectLst/>
                        </a:rPr>
                        <a:t>May 15, 2021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54876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49300" algn="l"/>
                        </a:tabLst>
                      </a:pPr>
                      <a:r>
                        <a:rPr lang="en-PH" sz="20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8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2903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Univ of Wollongong, Australia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3502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Degree/Course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Master of Strategic Human Resource Management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20320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Completed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July 12, 2006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49744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Relevant Training	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Writing Effective Audit Report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3171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60400" algn="l"/>
                        </a:tabLs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February 7, 2015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42725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Relevant Training	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 on Corporate Governance (ICD)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13362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March 6, 2014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97273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9"/>
          <a:stretch/>
        </p:blipFill>
        <p:spPr>
          <a:xfrm>
            <a:off x="7670041" y="887348"/>
            <a:ext cx="4408227" cy="55816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08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6035"/>
              </p:ext>
            </p:extLst>
          </p:nvPr>
        </p:nvGraphicFramePr>
        <p:xfrm>
          <a:off x="329583" y="2166216"/>
          <a:ext cx="7026559" cy="37856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21846">
                  <a:extLst>
                    <a:ext uri="{9D8B030D-6E8A-4147-A177-3AD203B41FA5}">
                      <a16:colId xmlns="" xmlns:a16="http://schemas.microsoft.com/office/drawing/2014/main" val="3864832049"/>
                    </a:ext>
                  </a:extLst>
                </a:gridCol>
                <a:gridCol w="4104713">
                  <a:extLst>
                    <a:ext uri="{9D8B030D-6E8A-4147-A177-3AD203B41FA5}">
                      <a16:colId xmlns="" xmlns:a16="http://schemas.microsoft.com/office/drawing/2014/main" val="16287257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 Independent Trustee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BGen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Virgilio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smtClean="0">
                          <a:solidFill>
                            <a:srgbClr val="FFFF00"/>
                          </a:solidFill>
                          <a:effectLst/>
                        </a:rPr>
                        <a:t>B 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Bartolome PA (Ret)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73493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Age 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57 years old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3086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49300" algn="l"/>
                        </a:tabLst>
                      </a:pPr>
                      <a:r>
                        <a:rPr lang="en-PH" sz="1800" dirty="0">
                          <a:effectLst/>
                        </a:rPr>
                        <a:t>May 15, 2021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2397192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49300" algn="l"/>
                        </a:tabLs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8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64873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Philippine Christian University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13105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  Degree/Course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Master in Management 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68315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  Completed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January 21, 2006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4280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Philippine Christian University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514783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  Degree/Course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Master in Public Administration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37340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65860" algn="ctr"/>
                        </a:tabLst>
                      </a:pPr>
                      <a:r>
                        <a:rPr lang="en-PH" sz="1800">
                          <a:effectLst/>
                        </a:rPr>
                        <a:t>  Inclusive Date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2005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15043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Relevant Training	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Comptroller Officer Basic Course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58145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December 15, 1997</a:t>
                      </a:r>
                      <a:endParaRPr lang="en-PH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2762951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7137779" y="1297608"/>
            <a:ext cx="5075805" cy="51577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289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5638BD6-6CB5-4B84-A3B1-AAAD94B7F8FD}"/>
              </a:ext>
            </a:extLst>
          </p:cNvPr>
          <p:cNvSpPr/>
          <p:nvPr/>
        </p:nvSpPr>
        <p:spPr>
          <a:xfrm>
            <a:off x="4546834" y="3347207"/>
            <a:ext cx="7499758" cy="1124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F09F33-1582-4019-A1BC-C878965EEA11}"/>
              </a:ext>
            </a:extLst>
          </p:cNvPr>
          <p:cNvSpPr txBox="1"/>
          <p:nvPr/>
        </p:nvSpPr>
        <p:spPr>
          <a:xfrm>
            <a:off x="6104389" y="3443681"/>
            <a:ext cx="6342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72179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875884"/>
              </p:ext>
            </p:extLst>
          </p:nvPr>
        </p:nvGraphicFramePr>
        <p:xfrm>
          <a:off x="204716" y="1977036"/>
          <a:ext cx="7865561" cy="44866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70728">
                  <a:extLst>
                    <a:ext uri="{9D8B030D-6E8A-4147-A177-3AD203B41FA5}">
                      <a16:colId xmlns="" xmlns:a16="http://schemas.microsoft.com/office/drawing/2014/main" val="3668518480"/>
                    </a:ext>
                  </a:extLst>
                </a:gridCol>
                <a:gridCol w="4594833">
                  <a:extLst>
                    <a:ext uri="{9D8B030D-6E8A-4147-A177-3AD203B41FA5}">
                      <a16:colId xmlns="" xmlns:a16="http://schemas.microsoft.com/office/drawing/2014/main" val="42414597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 dirty="0">
                          <a:solidFill>
                            <a:srgbClr val="FFFF00"/>
                          </a:solidFill>
                          <a:effectLst/>
                        </a:rPr>
                        <a:t>Representative from the Office of the AFP Chief of Staff</a:t>
                      </a:r>
                      <a:endParaRPr lang="en-PH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Gen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Cirilito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E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Sobejana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PA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9019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Age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55 years old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22742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   Date of First Election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Mar 5, 2021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11304321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4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46459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Graduate School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Philippine Christian University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1252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Degree/Course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Master in Public Administration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32811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March 15, 2008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724209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Graduate School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 err="1">
                          <a:effectLst/>
                        </a:rPr>
                        <a:t>Ateneo</a:t>
                      </a:r>
                      <a:r>
                        <a:rPr lang="en-PH" sz="1600" dirty="0">
                          <a:effectLst/>
                        </a:rPr>
                        <a:t> de Manila University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66910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Degree/Course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Master in Business Administration (Not Completed)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05793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Relevant Training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Briefing on AFPMBAI Operations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54251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Inclusive Date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January 26, 2021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25103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Course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Course on Corporate Governance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43613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June 22, 2012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782011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Course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Managing the Supply Chain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45005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November 26, 2001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5734842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120" y="1355497"/>
            <a:ext cx="4083804" cy="51047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241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892743"/>
              </p:ext>
            </p:extLst>
          </p:nvPr>
        </p:nvGraphicFramePr>
        <p:xfrm>
          <a:off x="313898" y="1840857"/>
          <a:ext cx="7528808" cy="462537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38233">
                  <a:extLst>
                    <a:ext uri="{9D8B030D-6E8A-4147-A177-3AD203B41FA5}">
                      <a16:colId xmlns="" xmlns:a16="http://schemas.microsoft.com/office/drawing/2014/main" val="2806068984"/>
                    </a:ext>
                  </a:extLst>
                </a:gridCol>
                <a:gridCol w="5290575">
                  <a:extLst>
                    <a:ext uri="{9D8B030D-6E8A-4147-A177-3AD203B41FA5}">
                      <a16:colId xmlns="" xmlns:a16="http://schemas.microsoft.com/office/drawing/2014/main" val="3040927249"/>
                    </a:ext>
                  </a:extLst>
                </a:gridCol>
              </a:tblGrid>
              <a:tr h="1977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Joint Staff of the AFP</a:t>
                      </a:r>
                      <a:endParaRPr lang="en-PH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Adriano S Perez Jr PA</a:t>
                      </a:r>
                      <a:endParaRPr lang="en-PH" sz="1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0398128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Age 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54 years old</a:t>
                      </a:r>
                      <a:endParaRPr lang="en-PH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108951128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Date of First Election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July 11, 2020 </a:t>
                      </a:r>
                      <a:endParaRPr lang="en-PH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590173007"/>
                  </a:ext>
                </a:extLst>
              </a:tr>
              <a:tr h="1977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2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8077186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Graduate School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Philippine Christian University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948156823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Degree/Course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Masters in Management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40805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Completed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September 18, 2007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298265273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200" dirty="0">
                          <a:effectLst/>
                        </a:rPr>
                        <a:t>Relevant Training	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Briefing on AFPMBAI Operations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99542124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Completed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2020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86965441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Relevant Training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Continuing Education Program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1112065117"/>
                  </a:ext>
                </a:extLst>
              </a:tr>
              <a:tr h="395576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Topics/Inclusive Dates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Business Model Shift: Pivoting Toward a New and Better Normal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(August 26, 2020 Part I) 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461197225"/>
                  </a:ext>
                </a:extLst>
              </a:tr>
              <a:tr h="197788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Strategic Thinking (August 28, 2020 Part II)  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1495492535"/>
                  </a:ext>
                </a:extLst>
              </a:tr>
              <a:tr h="454185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Latest Developments in the Mutual Benefit Association and Insurance Industry</a:t>
                      </a:r>
                      <a:r>
                        <a:rPr lang="en-PH" sz="1200" baseline="0" dirty="0">
                          <a:effectLst/>
                        </a:rPr>
                        <a:t> (</a:t>
                      </a:r>
                      <a:r>
                        <a:rPr lang="en-PH" sz="1200" dirty="0">
                          <a:effectLst/>
                        </a:rPr>
                        <a:t>September 24, 2020 Part III)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2510290716"/>
                  </a:ext>
                </a:extLst>
              </a:tr>
              <a:tr h="257764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AMLA Webinar conducted by the Insurance Commission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(October 14, 2020 Part IV)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1109490519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Relevant Training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Professional Directors Program (ICD)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48312741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Inclusive Dates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June 24, 2016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345618552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Relevant Training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Corporate Governance Orientation Program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856216634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Inclusive Dates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2016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496" marR="64496" marT="0" marB="0"/>
                </a:tc>
                <a:extLst>
                  <a:ext uri="{0D108BD9-81ED-4DB2-BD59-A6C34878D82A}">
                    <a16:rowId xmlns="" xmlns:a16="http://schemas.microsoft.com/office/drawing/2014/main" val="426472623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>
          <a:xfrm>
            <a:off x="7896161" y="1050878"/>
            <a:ext cx="4214941" cy="54181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5998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6"/>
          <a:stretch/>
        </p:blipFill>
        <p:spPr>
          <a:xfrm>
            <a:off x="8187080" y="1238465"/>
            <a:ext cx="4044736" cy="522461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28319" y="1760129"/>
          <a:ext cx="8015078" cy="48103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6642">
                  <a:extLst>
                    <a:ext uri="{9D8B030D-6E8A-4147-A177-3AD203B41FA5}">
                      <a16:colId xmlns="" xmlns:a16="http://schemas.microsoft.com/office/drawing/2014/main" val="3535899738"/>
                    </a:ext>
                  </a:extLst>
                </a:gridCol>
                <a:gridCol w="5668436">
                  <a:extLst>
                    <a:ext uri="{9D8B030D-6E8A-4147-A177-3AD203B41FA5}">
                      <a16:colId xmlns="" xmlns:a16="http://schemas.microsoft.com/office/drawing/2014/main" val="3926712574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At Large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Rizaldo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B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Limoso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PA (Ret)</a:t>
                      </a:r>
                      <a:endParaRPr lang="en-PH" sz="18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8176698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   Age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57 years old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02354231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 dirty="0">
                          <a:effectLst/>
                        </a:rPr>
                        <a:t>   Date of First Election</a:t>
                      </a:r>
                      <a:endParaRPr lang="en-PH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00">
                          <a:effectLst/>
                        </a:rPr>
                        <a:t>July 11, 2020 </a:t>
                      </a:r>
                      <a:endParaRPr lang="en-PH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866795873"/>
                  </a:ext>
                </a:extLst>
              </a:tr>
              <a:tr h="18918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8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3505885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Graduate School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University of Melbourne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22956457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   Degree/Course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Masters of Applied Science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085537048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2002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65614361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Graduate School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71500" algn="l"/>
                        </a:tabLst>
                      </a:pPr>
                      <a:r>
                        <a:rPr lang="en-PH" sz="1250" dirty="0" err="1">
                          <a:effectLst/>
                        </a:rPr>
                        <a:t>Ateneo</a:t>
                      </a:r>
                      <a:r>
                        <a:rPr lang="en-PH" sz="1250" dirty="0">
                          <a:effectLst/>
                        </a:rPr>
                        <a:t> De Manila University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54017714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Degree/Course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Masters in Business Administration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78264098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Completed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1996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890388151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Continuing Education Program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520142619"/>
                  </a:ext>
                </a:extLst>
              </a:tr>
              <a:tr h="270453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   Topics/Inclusive Dates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Business Model Shift: Pivoting Toward a New and Better Normal (August 26, 2020 Part I)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3130127635"/>
                  </a:ext>
                </a:extLst>
              </a:tr>
              <a:tr h="189189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Strategic Thinking (August 28, 2020 Part II)  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9918123"/>
                  </a:ext>
                </a:extLst>
              </a:tr>
              <a:tr h="459687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Latest Developments in the Mutual Benefit Association and Insurance Industry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(September 24, 2020 Part III)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4000658028"/>
                  </a:ext>
                </a:extLst>
              </a:tr>
              <a:tr h="232011">
                <a:tc v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AMLA Webinar conducted by the Insurance Commission (October 14, 2020 Part IV)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45349597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Corporate Governance Orientation Program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411495240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Inclusive Dates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2012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71414931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Relevant Training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Professional Directors Program (ICD)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218535151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>
                          <a:effectLst/>
                        </a:rPr>
                        <a:t>Inclusive Dates</a:t>
                      </a:r>
                      <a:endParaRPr lang="en-PH" sz="12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250" dirty="0">
                          <a:effectLst/>
                        </a:rPr>
                        <a:t>2012</a:t>
                      </a:r>
                      <a:endParaRPr lang="en-PH" sz="12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92" marR="61692" marT="0" marB="0"/>
                </a:tc>
                <a:extLst>
                  <a:ext uri="{0D108BD9-81ED-4DB2-BD59-A6C34878D82A}">
                    <a16:rowId xmlns="" xmlns:a16="http://schemas.microsoft.com/office/drawing/2014/main" val="1848819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210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7"/>
          <a:stretch/>
        </p:blipFill>
        <p:spPr>
          <a:xfrm>
            <a:off x="7706507" y="1214651"/>
            <a:ext cx="4825600" cy="525463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594333"/>
              </p:ext>
            </p:extLst>
          </p:nvPr>
        </p:nvGraphicFramePr>
        <p:xfrm>
          <a:off x="324826" y="1887666"/>
          <a:ext cx="7476936" cy="47320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09126">
                  <a:extLst>
                    <a:ext uri="{9D8B030D-6E8A-4147-A177-3AD203B41FA5}">
                      <a16:colId xmlns="" xmlns:a16="http://schemas.microsoft.com/office/drawing/2014/main" val="180423463"/>
                    </a:ext>
                  </a:extLst>
                </a:gridCol>
                <a:gridCol w="4367810">
                  <a:extLst>
                    <a:ext uri="{9D8B030D-6E8A-4147-A177-3AD203B41FA5}">
                      <a16:colId xmlns="" xmlns:a16="http://schemas.microsoft.com/office/drawing/2014/main" val="3135177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PA Representative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Robert C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Dauz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PA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7864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Age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54 years old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88126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December 23, 2020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1623739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7405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Strategic HRM for the PA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62129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July 8, 2017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0875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Relevant Training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Corporate Governance Orientation Program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09428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March 3 &amp; 4,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84501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Relevant Training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Briefing on AFPMBAI Operations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38183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 Inclusive Dates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February 2,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70630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Seminar on Financial Statement Analysis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03461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January 31, 2001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65135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Strategic Human Resource Management for the PA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121494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March 8, 2001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34872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86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"/>
          <a:stretch/>
        </p:blipFill>
        <p:spPr>
          <a:xfrm>
            <a:off x="8191681" y="1269566"/>
            <a:ext cx="3677512" cy="51959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234528"/>
              </p:ext>
            </p:extLst>
          </p:nvPr>
        </p:nvGraphicFramePr>
        <p:xfrm>
          <a:off x="452413" y="2335585"/>
          <a:ext cx="7349349" cy="31546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56071">
                  <a:extLst>
                    <a:ext uri="{9D8B030D-6E8A-4147-A177-3AD203B41FA5}">
                      <a16:colId xmlns="" xmlns:a16="http://schemas.microsoft.com/office/drawing/2014/main" val="4072417840"/>
                    </a:ext>
                  </a:extLst>
                </a:gridCol>
                <a:gridCol w="4293278">
                  <a:extLst>
                    <a:ext uri="{9D8B030D-6E8A-4147-A177-3AD203B41FA5}">
                      <a16:colId xmlns="" xmlns:a16="http://schemas.microsoft.com/office/drawing/2014/main" val="22788429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PN Representative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RAdm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Adeluis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S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Bordado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PN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8059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   Age 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54 years old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2316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Feb 1,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2005090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964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Corporate Governance Orientation Program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3338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March 3 &amp; 4,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83712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Relevant Training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Briefing on AFPMBAI Operations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58106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Inclusive date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February 15,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35267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Business Economics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74901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2004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22476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140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008281"/>
              </p:ext>
            </p:extLst>
          </p:nvPr>
        </p:nvGraphicFramePr>
        <p:xfrm>
          <a:off x="313900" y="2298668"/>
          <a:ext cx="7487862" cy="34701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3670">
                  <a:extLst>
                    <a:ext uri="{9D8B030D-6E8A-4147-A177-3AD203B41FA5}">
                      <a16:colId xmlns="" xmlns:a16="http://schemas.microsoft.com/office/drawing/2014/main" val="3386265033"/>
                    </a:ext>
                  </a:extLst>
                </a:gridCol>
                <a:gridCol w="4374192">
                  <a:extLst>
                    <a:ext uri="{9D8B030D-6E8A-4147-A177-3AD203B41FA5}">
                      <a16:colId xmlns="" xmlns:a16="http://schemas.microsoft.com/office/drawing/2014/main" val="2189666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PAF Representative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Florante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M Amano PAF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39318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Age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54 years old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79166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Date of First Election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May 15, 2021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9097196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3930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University of the Philippines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0481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Degree/Course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Master in Public Management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337670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31 March 2002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536094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Relevant Training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AFP Comptroller Basic 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28027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Inclusive date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25 April 2003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679123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Relevant Training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Orientation Course on Corporate Governance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891558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Inclusive date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12 -13 April 2013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9275817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1"/>
          <a:stretch/>
        </p:blipFill>
        <p:spPr>
          <a:xfrm>
            <a:off x="7560861" y="1368904"/>
            <a:ext cx="4698252" cy="51001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9192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18967"/>
              </p:ext>
            </p:extLst>
          </p:nvPr>
        </p:nvGraphicFramePr>
        <p:xfrm>
          <a:off x="466063" y="1815425"/>
          <a:ext cx="7217627" cy="47320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70772">
                  <a:extLst>
                    <a:ext uri="{9D8B030D-6E8A-4147-A177-3AD203B41FA5}">
                      <a16:colId xmlns="" xmlns:a16="http://schemas.microsoft.com/office/drawing/2014/main" val="2223125385"/>
                    </a:ext>
                  </a:extLst>
                </a:gridCol>
                <a:gridCol w="4146855">
                  <a:extLst>
                    <a:ext uri="{9D8B030D-6E8A-4147-A177-3AD203B41FA5}">
                      <a16:colId xmlns="" xmlns:a16="http://schemas.microsoft.com/office/drawing/2014/main" val="6458756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PNP Representative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PMGen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Rhoderick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C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Armamento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0749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   Age 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52 years old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06356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   Date First Elected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May 15, 2021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7944246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60947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Graduate School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 err="1">
                          <a:effectLst/>
                        </a:rPr>
                        <a:t>Araullo</a:t>
                      </a:r>
                      <a:r>
                        <a:rPr lang="en-PH" sz="1800" dirty="0">
                          <a:effectLst/>
                        </a:rPr>
                        <a:t> University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76094327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Degree/Course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Master of Arts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1461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2005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46393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College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PNPA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58024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 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BS Public Safety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70447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1990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84965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College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Manuel S. Enverga University Foundation 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39820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 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AB Political Science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790870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1987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03951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800">
                          <a:effectLst/>
                        </a:rPr>
                        <a:t>Relevant Training	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Finance Officers Basic Course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291810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>
                          <a:effectLst/>
                        </a:rPr>
                        <a:t>   Completed</a:t>
                      </a:r>
                      <a:endParaRPr lang="en-PH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dirty="0">
                          <a:effectLst/>
                        </a:rPr>
                        <a:t>30 September 1993</a:t>
                      </a:r>
                      <a:endParaRPr lang="en-PH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7459139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7"/>
          <a:stretch/>
        </p:blipFill>
        <p:spPr>
          <a:xfrm>
            <a:off x="7027250" y="1460309"/>
            <a:ext cx="5354418" cy="500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5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7FD86BF-0825-4C84-88AE-492DAF9AB0B3}"/>
              </a:ext>
            </a:extLst>
          </p:cNvPr>
          <p:cNvSpPr txBox="1"/>
          <p:nvPr/>
        </p:nvSpPr>
        <p:spPr>
          <a:xfrm>
            <a:off x="7801762" y="6547445"/>
            <a:ext cx="44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200" b="0" i="0" u="none" strike="noStrike" kern="6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2021 ANNUAL GENERAL MEMBERSHIP MEETING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68471" y="894254"/>
            <a:ext cx="9067800" cy="457200"/>
          </a:xfrm>
          <a:prstGeom prst="roundRect">
            <a:avLst/>
          </a:prstGeom>
          <a:solidFill>
            <a:srgbClr val="0000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Nominee for the AFPMBAI Board of Trustees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264530"/>
              </p:ext>
            </p:extLst>
          </p:nvPr>
        </p:nvGraphicFramePr>
        <p:xfrm>
          <a:off x="315936" y="1797137"/>
          <a:ext cx="7217628" cy="511759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01298">
                  <a:extLst>
                    <a:ext uri="{9D8B030D-6E8A-4147-A177-3AD203B41FA5}">
                      <a16:colId xmlns="" xmlns:a16="http://schemas.microsoft.com/office/drawing/2014/main" val="2697695377"/>
                    </a:ext>
                  </a:extLst>
                </a:gridCol>
                <a:gridCol w="4216330">
                  <a:extLst>
                    <a:ext uri="{9D8B030D-6E8A-4147-A177-3AD203B41FA5}">
                      <a16:colId xmlns="" xmlns:a16="http://schemas.microsoft.com/office/drawing/2014/main" val="2099073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PNP Representative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PBGen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Arthur V </a:t>
                      </a:r>
                      <a:r>
                        <a:rPr lang="en-PH" sz="1800" b="1" dirty="0" err="1">
                          <a:solidFill>
                            <a:srgbClr val="FFFF00"/>
                          </a:solidFill>
                          <a:effectLst/>
                        </a:rPr>
                        <a:t>Bisnar</a:t>
                      </a:r>
                      <a:r>
                        <a:rPr lang="en-PH" sz="18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endParaRPr lang="en-PH" sz="1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69176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   Age 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52 years old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295818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   Date of First Election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May 15, 2021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152901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800" b="1" dirty="0">
                          <a:solidFill>
                            <a:srgbClr val="000066"/>
                          </a:solidFill>
                          <a:effectLst/>
                        </a:rPr>
                        <a:t>Relevant Academic Background and Training/Experience</a:t>
                      </a:r>
                      <a:endParaRPr lang="en-PH" sz="1600" b="1" dirty="0">
                        <a:solidFill>
                          <a:srgbClr val="0000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PH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1582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Graduate School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Philippine Christian University 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679866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   Degree/Course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Master in Management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70964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2014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00384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Graduate School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 err="1">
                          <a:effectLst/>
                        </a:rPr>
                        <a:t>Ateneo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3396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Degree/Course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BS Computer Science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17986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Inclusive Dates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2002-2003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31260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600">
                          <a:effectLst/>
                        </a:rPr>
                        <a:t>Relevant Training	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ADH Houston Community College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56426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2003-2006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100976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600">
                          <a:effectLst/>
                        </a:rPr>
                        <a:t>Relevant Training	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Courses at the </a:t>
                      </a:r>
                      <a:r>
                        <a:rPr lang="en-PH" sz="1600" dirty="0" err="1">
                          <a:effectLst/>
                        </a:rPr>
                        <a:t>Ateneo</a:t>
                      </a:r>
                      <a:r>
                        <a:rPr lang="en-PH" sz="1600" dirty="0">
                          <a:effectLst/>
                        </a:rPr>
                        <a:t> Law School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60444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1995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285474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600">
                          <a:effectLst/>
                        </a:rPr>
                        <a:t>Relevant Training	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Seminar on Anti-Money Laundering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5894746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November 11, 2016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95296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409700" algn="l"/>
                        </a:tabLst>
                      </a:pPr>
                      <a:r>
                        <a:rPr lang="en-PH" sz="1600">
                          <a:effectLst/>
                        </a:rPr>
                        <a:t>Relevant Training	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Investigative Information Management Course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87342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>
                          <a:effectLst/>
                        </a:rPr>
                        <a:t>   Completed</a:t>
                      </a:r>
                      <a:endParaRPr lang="en-PH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PH" sz="1600" dirty="0">
                          <a:effectLst/>
                        </a:rPr>
                        <a:t>September 26, 2014</a:t>
                      </a:r>
                      <a:endParaRPr lang="en-PH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9740194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29" y="1965279"/>
            <a:ext cx="4507175" cy="45071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0224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1822</Words>
  <Application>Microsoft Office PowerPoint</Application>
  <PresentationFormat>Custom</PresentationFormat>
  <Paragraphs>475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G. Gonzalez</dc:creator>
  <cp:lastModifiedBy>BRO-putch</cp:lastModifiedBy>
  <cp:revision>21</cp:revision>
  <dcterms:created xsi:type="dcterms:W3CDTF">2021-05-05T15:09:28Z</dcterms:created>
  <dcterms:modified xsi:type="dcterms:W3CDTF">2021-05-07T07:13:14Z</dcterms:modified>
</cp:coreProperties>
</file>