
<file path=[Content_Types].xml><?xml version="1.0" encoding="utf-8"?>
<Types xmlns="http://schemas.openxmlformats.org/package/2006/content-types">
  <Default Extension="png" ContentType="image/png"/>
  <Default Extension="jfif" ContentType="image/jpe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99" r:id="rId2"/>
    <p:sldId id="302" r:id="rId3"/>
    <p:sldId id="338" r:id="rId4"/>
    <p:sldId id="339" r:id="rId5"/>
    <p:sldId id="304" r:id="rId6"/>
    <p:sldId id="301" r:id="rId7"/>
    <p:sldId id="303" r:id="rId8"/>
    <p:sldId id="307" r:id="rId9"/>
    <p:sldId id="308" r:id="rId10"/>
    <p:sldId id="306" r:id="rId11"/>
    <p:sldId id="305" r:id="rId12"/>
    <p:sldId id="309" r:id="rId13"/>
    <p:sldId id="314" r:id="rId14"/>
    <p:sldId id="310" r:id="rId15"/>
    <p:sldId id="315" r:id="rId16"/>
    <p:sldId id="313" r:id="rId17"/>
    <p:sldId id="311" r:id="rId18"/>
    <p:sldId id="337" r:id="rId19"/>
    <p:sldId id="318" r:id="rId20"/>
    <p:sldId id="317" r:id="rId21"/>
    <p:sldId id="320" r:id="rId22"/>
    <p:sldId id="319" r:id="rId23"/>
    <p:sldId id="316" r:id="rId24"/>
    <p:sldId id="322" r:id="rId25"/>
    <p:sldId id="328" r:id="rId26"/>
    <p:sldId id="336" r:id="rId27"/>
    <p:sldId id="334" r:id="rId28"/>
    <p:sldId id="333" r:id="rId29"/>
    <p:sldId id="32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ECEC"/>
    <a:srgbClr val="0F950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7" autoAdjust="0"/>
    <p:restoredTop sz="70249" autoAdjust="0"/>
  </p:normalViewPr>
  <p:slideViewPr>
    <p:cSldViewPr snapToGrid="0">
      <p:cViewPr>
        <p:scale>
          <a:sx n="52" d="100"/>
          <a:sy n="52" d="100"/>
        </p:scale>
        <p:origin x="-1134"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P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261082-28AE-447F-8EA7-0035E2528F67}" type="datetimeFigureOut">
              <a:rPr lang="en-PH" smtClean="0"/>
              <a:t>5/7/2021</a:t>
            </a:fld>
            <a:endParaRPr lang="en-P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P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P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375327-8172-4578-A156-CB9E093D942B}" type="slidenum">
              <a:rPr lang="en-PH" smtClean="0"/>
              <a:t>‹#›</a:t>
            </a:fld>
            <a:endParaRPr lang="en-PH"/>
          </a:p>
        </p:txBody>
      </p:sp>
    </p:spTree>
    <p:extLst>
      <p:ext uri="{BB962C8B-B14F-4D97-AF65-F5344CB8AC3E}">
        <p14:creationId xmlns:p14="http://schemas.microsoft.com/office/powerpoint/2010/main" val="2224116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afpmbai.com.ph/"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Greetings…..</a:t>
            </a:r>
            <a:endParaRPr lang="en-PH" dirty="0"/>
          </a:p>
        </p:txBody>
      </p:sp>
      <p:sp>
        <p:nvSpPr>
          <p:cNvPr id="4" name="Slide Number Placeholder 3"/>
          <p:cNvSpPr>
            <a:spLocks noGrp="1"/>
          </p:cNvSpPr>
          <p:nvPr>
            <p:ph type="sldNum" sz="quarter" idx="5"/>
          </p:nvPr>
        </p:nvSpPr>
        <p:spPr/>
        <p:txBody>
          <a:bodyPr/>
          <a:lstStyle/>
          <a:p>
            <a:fld id="{1F375327-8172-4578-A156-CB9E093D942B}" type="slidenum">
              <a:rPr lang="en-PH" smtClean="0"/>
              <a:t>1</a:t>
            </a:fld>
            <a:endParaRPr lang="en-PH"/>
          </a:p>
        </p:txBody>
      </p:sp>
    </p:spTree>
    <p:extLst>
      <p:ext uri="{BB962C8B-B14F-4D97-AF65-F5344CB8AC3E}">
        <p14:creationId xmlns:p14="http://schemas.microsoft.com/office/powerpoint/2010/main" val="2328041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362585" lvl="0" indent="-342900" algn="just">
              <a:lnSpc>
                <a:spcPct val="107000"/>
              </a:lnSpc>
              <a:spcAft>
                <a:spcPts val="0"/>
              </a:spcAft>
              <a:buFont typeface="Wingdings" panose="05000000000000000000" pitchFamily="2" charset="2"/>
              <a:buChar char=""/>
            </a:pPr>
            <a:r>
              <a:rPr lang="en-PH" sz="1200" dirty="0">
                <a:effectLst/>
                <a:latin typeface="Arial" panose="020B0604020202020204" pitchFamily="34" charset="0"/>
                <a:ea typeface="Calibri" panose="020F0502020204030204" pitchFamily="34" charset="0"/>
                <a:cs typeface="Times New Roman" panose="02020603050405020304" pitchFamily="18" charset="0"/>
              </a:rPr>
              <a:t>Grant of the Enhanced Members’ Educational Assistance Loan (MEDAL) with a lower interest rate (6.0% p.a.) and increased loanable amount and payment terms (P100K, payable up to 3 years) to further help our members’ needs for their children’s education </a:t>
            </a:r>
            <a:endParaRPr lang="en-PH"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362585" lvl="0" indent="-342900" algn="just">
              <a:lnSpc>
                <a:spcPct val="107000"/>
              </a:lnSpc>
              <a:spcAft>
                <a:spcPts val="0"/>
              </a:spcAft>
              <a:buFont typeface="Wingdings" panose="05000000000000000000" pitchFamily="2" charset="2"/>
              <a:buChar char=""/>
            </a:pPr>
            <a:r>
              <a:rPr lang="en-PH" sz="1200" dirty="0">
                <a:effectLst/>
                <a:latin typeface="Arial" panose="020B0604020202020204" pitchFamily="34" charset="0"/>
                <a:ea typeface="Calibri" panose="020F0502020204030204" pitchFamily="34" charset="0"/>
                <a:cs typeface="Times New Roman" panose="02020603050405020304" pitchFamily="18" charset="0"/>
              </a:rPr>
              <a:t>Launch of MBAI 5ecure (5-Year Term Insurance), a new insurance product focusing on member protection</a:t>
            </a:r>
            <a:endParaRPr lang="en-PH"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362585" lvl="0" indent="-342900" algn="just">
              <a:lnSpc>
                <a:spcPct val="107000"/>
              </a:lnSpc>
              <a:spcAft>
                <a:spcPts val="0"/>
              </a:spcAft>
              <a:buFont typeface="Wingdings" panose="05000000000000000000" pitchFamily="2" charset="2"/>
              <a:buChar char=""/>
            </a:pPr>
            <a:r>
              <a:rPr lang="en-PH" sz="1200" dirty="0">
                <a:effectLst/>
                <a:latin typeface="Arial" panose="020B0604020202020204" pitchFamily="34" charset="0"/>
                <a:ea typeface="Calibri" panose="020F0502020204030204" pitchFamily="34" charset="0"/>
                <a:cs typeface="Times New Roman" panose="02020603050405020304" pitchFamily="18" charset="0"/>
              </a:rPr>
              <a:t>Launch of MBAI </a:t>
            </a:r>
            <a:r>
              <a:rPr lang="en-PH" sz="1200" dirty="0" err="1">
                <a:effectLst/>
                <a:latin typeface="Arial" panose="020B0604020202020204" pitchFamily="34" charset="0"/>
                <a:ea typeface="Calibri" panose="020F0502020204030204" pitchFamily="34" charset="0"/>
                <a:cs typeface="Times New Roman" panose="02020603050405020304" pitchFamily="18" charset="0"/>
              </a:rPr>
              <a:t>iProtek</a:t>
            </a:r>
            <a:r>
              <a:rPr lang="en-PH" sz="1200" dirty="0">
                <a:effectLst/>
                <a:latin typeface="Arial" panose="020B0604020202020204" pitchFamily="34" charset="0"/>
                <a:ea typeface="Calibri" panose="020F0502020204030204" pitchFamily="34" charset="0"/>
                <a:cs typeface="Times New Roman" panose="02020603050405020304" pitchFamily="18" charset="0"/>
              </a:rPr>
              <a:t>, a Basic membership insurance for Retired and Associate Members</a:t>
            </a:r>
            <a:endParaRPr lang="en-PH"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PH" dirty="0"/>
          </a:p>
        </p:txBody>
      </p:sp>
      <p:sp>
        <p:nvSpPr>
          <p:cNvPr id="4" name="Slide Number Placeholder 3"/>
          <p:cNvSpPr>
            <a:spLocks noGrp="1"/>
          </p:cNvSpPr>
          <p:nvPr>
            <p:ph type="sldNum" sz="quarter" idx="5"/>
          </p:nvPr>
        </p:nvSpPr>
        <p:spPr/>
        <p:txBody>
          <a:bodyPr/>
          <a:lstStyle/>
          <a:p>
            <a:fld id="{1F375327-8172-4578-A156-CB9E093D942B}" type="slidenum">
              <a:rPr lang="en-PH" smtClean="0"/>
              <a:t>10</a:t>
            </a:fld>
            <a:endParaRPr lang="en-PH"/>
          </a:p>
        </p:txBody>
      </p:sp>
    </p:spTree>
    <p:extLst>
      <p:ext uri="{BB962C8B-B14F-4D97-AF65-F5344CB8AC3E}">
        <p14:creationId xmlns:p14="http://schemas.microsoft.com/office/powerpoint/2010/main" val="30094190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362585" algn="just">
              <a:spcAft>
                <a:spcPts val="0"/>
              </a:spcAft>
            </a:pPr>
            <a:r>
              <a:rPr lang="en-PH" sz="1200" dirty="0">
                <a:effectLst/>
                <a:latin typeface="Arial" panose="020B0604020202020204" pitchFamily="34" charset="0"/>
                <a:ea typeface="Times New Roman" panose="02020603050405020304" pitchFamily="18" charset="0"/>
              </a:rPr>
              <a:t>In time for the new normal set-up, we have also implemented our Human Resource System called Thread.  Due to the implementation of a new work arrangement, Thread has become a useful tool for the attendance recording and monitoring of all employees reporting on site, working from home (WFH) or attending an official business. </a:t>
            </a:r>
            <a:endParaRPr lang="en-PH" sz="1400" dirty="0">
              <a:effectLst/>
              <a:latin typeface="Times New Roman" panose="02020603050405020304" pitchFamily="18" charset="0"/>
              <a:ea typeface="Times New Roman" panose="02020603050405020304" pitchFamily="18" charset="0"/>
            </a:endParaRPr>
          </a:p>
          <a:p>
            <a:endParaRPr lang="en-PH" dirty="0"/>
          </a:p>
        </p:txBody>
      </p:sp>
      <p:sp>
        <p:nvSpPr>
          <p:cNvPr id="4" name="Slide Number Placeholder 3"/>
          <p:cNvSpPr>
            <a:spLocks noGrp="1"/>
          </p:cNvSpPr>
          <p:nvPr>
            <p:ph type="sldNum" sz="quarter" idx="5"/>
          </p:nvPr>
        </p:nvSpPr>
        <p:spPr/>
        <p:txBody>
          <a:bodyPr/>
          <a:lstStyle/>
          <a:p>
            <a:fld id="{1F375327-8172-4578-A156-CB9E093D942B}" type="slidenum">
              <a:rPr lang="en-PH" smtClean="0"/>
              <a:t>11</a:t>
            </a:fld>
            <a:endParaRPr lang="en-PH"/>
          </a:p>
        </p:txBody>
      </p:sp>
    </p:spTree>
    <p:extLst>
      <p:ext uri="{BB962C8B-B14F-4D97-AF65-F5344CB8AC3E}">
        <p14:creationId xmlns:p14="http://schemas.microsoft.com/office/powerpoint/2010/main" val="30848180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362585" algn="just">
              <a:spcAft>
                <a:spcPts val="0"/>
              </a:spcAft>
            </a:pPr>
            <a:r>
              <a:rPr lang="en-US" sz="1200" kern="1200" dirty="0">
                <a:solidFill>
                  <a:srgbClr val="000000"/>
                </a:solidFill>
                <a:effectLst/>
                <a:latin typeface="Arial" panose="020B0604020202020204" pitchFamily="34" charset="0"/>
                <a:ea typeface="+mn-ea"/>
              </a:rPr>
              <a:t>We have also u</a:t>
            </a:r>
            <a:r>
              <a:rPr lang="en-PH" sz="1200" kern="1200" dirty="0" err="1">
                <a:solidFill>
                  <a:srgbClr val="000000"/>
                </a:solidFill>
                <a:effectLst/>
                <a:latin typeface="Arial" panose="020B0604020202020204" pitchFamily="34" charset="0"/>
                <a:ea typeface="+mn-ea"/>
              </a:rPr>
              <a:t>tilized</a:t>
            </a:r>
            <a:r>
              <a:rPr lang="en-PH" sz="1200" kern="1200" dirty="0">
                <a:solidFill>
                  <a:srgbClr val="000000"/>
                </a:solidFill>
                <a:effectLst/>
                <a:latin typeface="Arial" panose="020B0604020202020204" pitchFamily="34" charset="0"/>
                <a:ea typeface="+mn-ea"/>
              </a:rPr>
              <a:t> Online Banking with </a:t>
            </a:r>
            <a:r>
              <a:rPr lang="en-PH" sz="1200" kern="1200" dirty="0" err="1">
                <a:solidFill>
                  <a:srgbClr val="000000"/>
                </a:solidFill>
                <a:effectLst/>
                <a:latin typeface="Arial" panose="020B0604020202020204" pitchFamily="34" charset="0"/>
                <a:ea typeface="+mn-ea"/>
              </a:rPr>
              <a:t>UnionBank</a:t>
            </a:r>
            <a:r>
              <a:rPr lang="en-PH" sz="1200" kern="1200" dirty="0">
                <a:solidFill>
                  <a:srgbClr val="000000"/>
                </a:solidFill>
                <a:effectLst/>
                <a:latin typeface="Arial" panose="020B0604020202020204" pitchFamily="34" charset="0"/>
                <a:ea typeface="+mn-ea"/>
              </a:rPr>
              <a:t> for our disbursement transactions and the Auto-credit Facility with Landbank for payment of claims and benefits to members.  These are added facilities to our existing affiliated payment centers at UCPB, Metrobank, SM, Palawan Pawnshop Express </a:t>
            </a:r>
            <a:r>
              <a:rPr lang="en-PH" sz="1200" kern="1200" dirty="0" err="1">
                <a:solidFill>
                  <a:srgbClr val="000000"/>
                </a:solidFill>
                <a:effectLst/>
                <a:latin typeface="Arial" panose="020B0604020202020204" pitchFamily="34" charset="0"/>
                <a:ea typeface="+mn-ea"/>
              </a:rPr>
              <a:t>Padala</a:t>
            </a:r>
            <a:r>
              <a:rPr lang="en-PH" sz="1200" kern="1200" dirty="0">
                <a:solidFill>
                  <a:srgbClr val="000000"/>
                </a:solidFill>
                <a:effectLst/>
                <a:latin typeface="Arial" panose="020B0604020202020204" pitchFamily="34" charset="0"/>
                <a:ea typeface="+mn-ea"/>
              </a:rPr>
              <a:t> and LBC.</a:t>
            </a:r>
            <a:endParaRPr lang="en-PH" sz="1400" dirty="0">
              <a:effectLst/>
              <a:latin typeface="Times New Roman" panose="02020603050405020304" pitchFamily="18" charset="0"/>
              <a:ea typeface="Times New Roman" panose="02020603050405020304" pitchFamily="18" charset="0"/>
            </a:endParaRPr>
          </a:p>
          <a:p>
            <a:endParaRPr lang="en-PH" dirty="0"/>
          </a:p>
        </p:txBody>
      </p:sp>
      <p:sp>
        <p:nvSpPr>
          <p:cNvPr id="4" name="Slide Number Placeholder 3"/>
          <p:cNvSpPr>
            <a:spLocks noGrp="1"/>
          </p:cNvSpPr>
          <p:nvPr>
            <p:ph type="sldNum" sz="quarter" idx="5"/>
          </p:nvPr>
        </p:nvSpPr>
        <p:spPr/>
        <p:txBody>
          <a:bodyPr/>
          <a:lstStyle/>
          <a:p>
            <a:fld id="{1F375327-8172-4578-A156-CB9E093D942B}" type="slidenum">
              <a:rPr lang="en-PH" smtClean="0"/>
              <a:t>12</a:t>
            </a:fld>
            <a:endParaRPr lang="en-PH"/>
          </a:p>
        </p:txBody>
      </p:sp>
    </p:spTree>
    <p:extLst>
      <p:ext uri="{BB962C8B-B14F-4D97-AF65-F5344CB8AC3E}">
        <p14:creationId xmlns:p14="http://schemas.microsoft.com/office/powerpoint/2010/main" val="21003622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0"/>
              </a:spcAft>
              <a:tabLst>
                <a:tab pos="3543300" algn="l"/>
              </a:tabLst>
            </a:pPr>
            <a:r>
              <a:rPr lang="en-PH" sz="1200" dirty="0">
                <a:effectLst/>
                <a:latin typeface="Arial" panose="020B0604020202020204" pitchFamily="34" charset="0"/>
                <a:ea typeface="Calibri" panose="020F0502020204030204" pitchFamily="34" charset="0"/>
                <a:cs typeface="Times New Roman" panose="02020603050405020304" pitchFamily="18" charset="0"/>
              </a:rPr>
              <a:t>The Association also rode with the trend of the most sought platform of online customer portals and digital brand presence through the following:</a:t>
            </a:r>
            <a:endParaRPr lang="en-PH" sz="1200" dirty="0">
              <a:effectLst/>
              <a:latin typeface="Calibri" panose="020F0502020204030204" pitchFamily="34" charset="0"/>
              <a:ea typeface="Calibri" panose="020F0502020204030204" pitchFamily="34" charset="0"/>
              <a:cs typeface="Times New Roman" panose="02020603050405020304" pitchFamily="18" charset="0"/>
            </a:endParaRPr>
          </a:p>
          <a:p>
            <a:pPr indent="-269875" algn="just">
              <a:lnSpc>
                <a:spcPct val="107000"/>
              </a:lnSpc>
              <a:spcAft>
                <a:spcPts val="0"/>
              </a:spcAft>
              <a:tabLst>
                <a:tab pos="3543300" algn="l"/>
              </a:tabLst>
            </a:pPr>
            <a:r>
              <a:rPr lang="en-PH" sz="1050" b="1" dirty="0">
                <a:effectLst/>
                <a:latin typeface="Arial" panose="020B0604020202020204" pitchFamily="34" charset="0"/>
                <a:ea typeface="Calibri" panose="020F0502020204030204" pitchFamily="34" charset="0"/>
                <a:cs typeface="Times New Roman" panose="02020603050405020304" pitchFamily="18" charset="0"/>
              </a:rPr>
              <a:t> </a:t>
            </a:r>
            <a:endParaRPr lang="en-PH"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Wingdings" panose="05000000000000000000" pitchFamily="2" charset="2"/>
              <a:buChar char=""/>
            </a:pPr>
            <a:r>
              <a:rPr lang="en-PH" sz="1200" dirty="0">
                <a:effectLst/>
                <a:latin typeface="Arial" panose="020B0604020202020204" pitchFamily="34" charset="0"/>
                <a:ea typeface="Calibri" panose="020F0502020204030204" pitchFamily="34" charset="0"/>
                <a:cs typeface="Times New Roman" panose="02020603050405020304" pitchFamily="18" charset="0"/>
              </a:rPr>
              <a:t>Enabled online submission of members’ loan and benefit claim applications from the start of the community quarantine in March (centralized thru Customer Service)</a:t>
            </a:r>
            <a:endParaRPr lang="en-PH"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Wingdings" panose="05000000000000000000" pitchFamily="2" charset="2"/>
              <a:buChar char=""/>
            </a:pPr>
            <a:r>
              <a:rPr lang="en-PH" sz="1200" dirty="0">
                <a:effectLst/>
                <a:latin typeface="Arial" panose="020B0604020202020204" pitchFamily="34" charset="0"/>
                <a:ea typeface="Calibri" panose="020F0502020204030204" pitchFamily="34" charset="0"/>
                <a:cs typeface="Times New Roman" panose="02020603050405020304" pitchFamily="18" charset="0"/>
              </a:rPr>
              <a:t>AFPMBAI continued as the #1 in digital presence among all financial institutions with 109,000 Followers, growing by 52% year-on-year </a:t>
            </a:r>
            <a:endParaRPr lang="en-PH"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Wingdings" panose="05000000000000000000" pitchFamily="2" charset="2"/>
              <a:buChar char=""/>
            </a:pPr>
            <a:r>
              <a:rPr lang="en-PH" sz="1200" dirty="0">
                <a:effectLst/>
                <a:latin typeface="Arial" panose="020B0604020202020204" pitchFamily="34" charset="0"/>
                <a:ea typeface="Calibri" panose="020F0502020204030204" pitchFamily="34" charset="0"/>
                <a:cs typeface="Times New Roman" panose="02020603050405020304" pitchFamily="18" charset="0"/>
              </a:rPr>
              <a:t>Launched a newly-designed and more informative website (</a:t>
            </a:r>
            <a:r>
              <a:rPr lang="en-PH" sz="1200" u="none" strike="noStrike"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xmlns="" val="tx"/>
                    </a:ext>
                  </a:extLst>
                </a:hlinkClick>
              </a:rPr>
              <a:t>www.afpmbai.com.ph</a:t>
            </a:r>
            <a:r>
              <a:rPr lang="en-PH" sz="1200" dirty="0">
                <a:effectLst/>
                <a:latin typeface="Arial" panose="020B0604020202020204" pitchFamily="34" charset="0"/>
                <a:ea typeface="Calibri" panose="020F0502020204030204" pitchFamily="34" charset="0"/>
                <a:cs typeface="Times New Roman" panose="02020603050405020304" pitchFamily="18" charset="0"/>
              </a:rPr>
              <a:t>)</a:t>
            </a:r>
            <a:endParaRPr lang="en-PH"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Wingdings" panose="05000000000000000000" pitchFamily="2" charset="2"/>
              <a:buChar char=""/>
            </a:pPr>
            <a:r>
              <a:rPr lang="en-PH" sz="1200" dirty="0">
                <a:effectLst/>
                <a:latin typeface="Arial" panose="020B0604020202020204" pitchFamily="34" charset="0"/>
                <a:ea typeface="Calibri" panose="020F0502020204030204" pitchFamily="34" charset="0"/>
                <a:cs typeface="Times New Roman" panose="02020603050405020304" pitchFamily="18" charset="0"/>
              </a:rPr>
              <a:t>Posted informative and engaging content on AFPMBAI’s official social media accounts (@</a:t>
            </a:r>
            <a:r>
              <a:rPr lang="en-PH" sz="1200" dirty="0" err="1">
                <a:effectLst/>
                <a:latin typeface="Arial" panose="020B0604020202020204" pitchFamily="34" charset="0"/>
                <a:ea typeface="Calibri" panose="020F0502020204030204" pitchFamily="34" charset="0"/>
                <a:cs typeface="Times New Roman" panose="02020603050405020304" pitchFamily="18" charset="0"/>
              </a:rPr>
              <a:t>afpmbaiofficial</a:t>
            </a:r>
            <a:r>
              <a:rPr lang="en-PH" sz="1200" dirty="0">
                <a:effectLst/>
                <a:latin typeface="Arial" panose="020B0604020202020204" pitchFamily="34" charset="0"/>
                <a:ea typeface="Calibri" panose="020F0502020204030204" pitchFamily="34" charset="0"/>
                <a:cs typeface="Times New Roman" panose="02020603050405020304" pitchFamily="18" charset="0"/>
              </a:rPr>
              <a:t>) </a:t>
            </a:r>
            <a:endParaRPr lang="en-PH"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Wingdings" panose="05000000000000000000" pitchFamily="2" charset="2"/>
              <a:buChar char=""/>
            </a:pPr>
            <a:r>
              <a:rPr lang="en-PH" sz="1200" dirty="0">
                <a:effectLst/>
                <a:latin typeface="Arial" panose="020B0604020202020204" pitchFamily="34" charset="0"/>
                <a:ea typeface="Calibri" panose="020F0502020204030204" pitchFamily="34" charset="0"/>
                <a:cs typeface="Times New Roman" panose="02020603050405020304" pitchFamily="18" charset="0"/>
              </a:rPr>
              <a:t>Conducted first monthly radio show on DWDD-AM (1134 kHz, with livestreaming on Facebook), named “MBAI-Connect”</a:t>
            </a:r>
            <a:endParaRPr lang="en-PH"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Wingdings" panose="05000000000000000000" pitchFamily="2" charset="2"/>
              <a:buChar char=""/>
            </a:pPr>
            <a:r>
              <a:rPr lang="en-PH" sz="1200" dirty="0">
                <a:effectLst/>
                <a:latin typeface="Arial" panose="020B0604020202020204" pitchFamily="34" charset="0"/>
                <a:ea typeface="Calibri" panose="020F0502020204030204" pitchFamily="34" charset="0"/>
                <a:cs typeface="Times New Roman" panose="02020603050405020304" pitchFamily="18" charset="0"/>
              </a:rPr>
              <a:t>Started regular webinars on AFPMBAI products &amp; services for new graduates/recruits from the different branches of service</a:t>
            </a:r>
            <a:endParaRPr lang="en-PH"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PH" dirty="0"/>
          </a:p>
        </p:txBody>
      </p:sp>
      <p:sp>
        <p:nvSpPr>
          <p:cNvPr id="4" name="Slide Number Placeholder 3"/>
          <p:cNvSpPr>
            <a:spLocks noGrp="1"/>
          </p:cNvSpPr>
          <p:nvPr>
            <p:ph type="sldNum" sz="quarter" idx="5"/>
          </p:nvPr>
        </p:nvSpPr>
        <p:spPr/>
        <p:txBody>
          <a:bodyPr/>
          <a:lstStyle/>
          <a:p>
            <a:fld id="{1F375327-8172-4578-A156-CB9E093D942B}" type="slidenum">
              <a:rPr lang="en-PH" smtClean="0"/>
              <a:t>13</a:t>
            </a:fld>
            <a:endParaRPr lang="en-PH"/>
          </a:p>
        </p:txBody>
      </p:sp>
    </p:spTree>
    <p:extLst>
      <p:ext uri="{BB962C8B-B14F-4D97-AF65-F5344CB8AC3E}">
        <p14:creationId xmlns:p14="http://schemas.microsoft.com/office/powerpoint/2010/main" val="21614640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Aft>
                <a:spcPts val="0"/>
              </a:spcAft>
            </a:pPr>
            <a:r>
              <a:rPr lang="en-PH" sz="1200" dirty="0">
                <a:effectLst/>
                <a:latin typeface="Arial" panose="020B0604020202020204" pitchFamily="34" charset="0"/>
                <a:ea typeface="Calibri" panose="020F0502020204030204" pitchFamily="34" charset="0"/>
              </a:rPr>
              <a:t>The pandemic also gave us time to capacitate our personnel in terms of new skill development as part of our learning and growth strategy to better serve the members. Several of the employees were sent to various on-line seminars ranging from strategies related to the pandemic, crisis handling and employee safety, to provide them new perspectives in handling situations under the new normal. </a:t>
            </a:r>
            <a:endParaRPr lang="en-PH" sz="1400" dirty="0">
              <a:effectLst/>
              <a:latin typeface="Times New Roman" panose="02020603050405020304" pitchFamily="18" charset="0"/>
              <a:ea typeface="Times New Roman" panose="02020603050405020304" pitchFamily="18" charset="0"/>
            </a:endParaRPr>
          </a:p>
          <a:p>
            <a:endParaRPr lang="en-PH" dirty="0"/>
          </a:p>
        </p:txBody>
      </p:sp>
      <p:sp>
        <p:nvSpPr>
          <p:cNvPr id="4" name="Slide Number Placeholder 3"/>
          <p:cNvSpPr>
            <a:spLocks noGrp="1"/>
          </p:cNvSpPr>
          <p:nvPr>
            <p:ph type="sldNum" sz="quarter" idx="5"/>
          </p:nvPr>
        </p:nvSpPr>
        <p:spPr/>
        <p:txBody>
          <a:bodyPr/>
          <a:lstStyle/>
          <a:p>
            <a:fld id="{1F375327-8172-4578-A156-CB9E093D942B}" type="slidenum">
              <a:rPr lang="en-PH" smtClean="0"/>
              <a:t>14</a:t>
            </a:fld>
            <a:endParaRPr lang="en-PH"/>
          </a:p>
        </p:txBody>
      </p:sp>
    </p:spTree>
    <p:extLst>
      <p:ext uri="{BB962C8B-B14F-4D97-AF65-F5344CB8AC3E}">
        <p14:creationId xmlns:p14="http://schemas.microsoft.com/office/powerpoint/2010/main" val="11335271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PH" sz="1200" dirty="0">
                <a:effectLst/>
                <a:latin typeface="Arial" panose="020B0604020202020204" pitchFamily="34" charset="0"/>
                <a:ea typeface="Calibri" panose="020F0502020204030204" pitchFamily="34" charset="0"/>
              </a:rPr>
              <a:t>The Association also implemented a comprehensive Safety and Health Program to ensure safety of our employees.  Rapid Tests and PCR Testing were administered to employees who have been exposed to COVID-19 and a Medical Assistance in the form of financial assistance thru payment of a portion of their hospital expenses, medicine subsidy and food allowance in quarantine areas were also granted to employees contracting the said virus. </a:t>
            </a:r>
            <a:endParaRPr lang="en-PH" sz="1400" dirty="0">
              <a:effectLst/>
              <a:latin typeface="Times New Roman" panose="02020603050405020304" pitchFamily="18" charset="0"/>
              <a:ea typeface="Times New Roman" panose="02020603050405020304" pitchFamily="18" charset="0"/>
            </a:endParaRPr>
          </a:p>
          <a:p>
            <a:endParaRPr lang="en-PH" dirty="0"/>
          </a:p>
        </p:txBody>
      </p:sp>
      <p:sp>
        <p:nvSpPr>
          <p:cNvPr id="4" name="Slide Number Placeholder 3"/>
          <p:cNvSpPr>
            <a:spLocks noGrp="1"/>
          </p:cNvSpPr>
          <p:nvPr>
            <p:ph type="sldNum" sz="quarter" idx="5"/>
          </p:nvPr>
        </p:nvSpPr>
        <p:spPr/>
        <p:txBody>
          <a:bodyPr/>
          <a:lstStyle/>
          <a:p>
            <a:fld id="{1F375327-8172-4578-A156-CB9E093D942B}" type="slidenum">
              <a:rPr lang="en-PH" smtClean="0"/>
              <a:t>15</a:t>
            </a:fld>
            <a:endParaRPr lang="en-PH"/>
          </a:p>
        </p:txBody>
      </p:sp>
    </p:spTree>
    <p:extLst>
      <p:ext uri="{BB962C8B-B14F-4D97-AF65-F5344CB8AC3E}">
        <p14:creationId xmlns:p14="http://schemas.microsoft.com/office/powerpoint/2010/main" val="8258151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PH" sz="1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CLAIMS AND BENEFITS GRANTED</a:t>
            </a:r>
            <a:endParaRPr kumimoji="0" lang="en-PH"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24458" rtl="0" eaLnBrk="1" fontAlgn="auto" latinLnBrk="0" hangingPunct="1">
              <a:lnSpc>
                <a:spcPct val="107000"/>
              </a:lnSpc>
              <a:spcBef>
                <a:spcPts val="0"/>
              </a:spcBef>
              <a:spcAft>
                <a:spcPts val="809"/>
              </a:spcAft>
              <a:buClrTx/>
              <a:buSzTx/>
              <a:buFontTx/>
              <a:buNone/>
              <a:tabLst/>
              <a:defRPr/>
            </a:pPr>
            <a:r>
              <a:rPr kumimoji="0" lang="en-PH"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The Association, during the period has provided financial services to the members through its insurance loans, living and death claims of their insurance policies.  </a:t>
            </a:r>
            <a:endParaRPr kumimoji="0" lang="en-PH"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PH"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just" defTabSz="914400" rtl="0" eaLnBrk="1" fontAlgn="auto" latinLnBrk="0" hangingPunct="1">
              <a:lnSpc>
                <a:spcPct val="107000"/>
              </a:lnSpc>
              <a:spcBef>
                <a:spcPts val="0"/>
              </a:spcBef>
              <a:spcAft>
                <a:spcPts val="809"/>
              </a:spcAft>
              <a:buClrTx/>
              <a:buSzTx/>
              <a:buFontTx/>
              <a:buNone/>
              <a:tabLst/>
              <a:defRPr/>
            </a:pPr>
            <a:r>
              <a:rPr kumimoji="0" lang="en-PH" sz="1200" b="0" i="0" u="none" strike="noStrike" kern="1200" cap="none" spc="0" normalizeH="0" baseline="0" noProof="0" dirty="0">
                <a:ln>
                  <a:noFill/>
                </a:ln>
                <a:solidFill>
                  <a:prstClr val="black"/>
                </a:solidFill>
                <a:effectLst/>
                <a:uLnTx/>
                <a:uFillTx/>
                <a:latin typeface="+mn-lt"/>
                <a:ea typeface="+mn-ea"/>
                <a:cs typeface="+mn-cs"/>
              </a:rPr>
              <a:t>Death claims totaled P170.3 million for 930 members and living claims at P1.2 billion for 18,073 members with P170.2 million worth of </a:t>
            </a:r>
            <a:r>
              <a:rPr kumimoji="0" lang="en-PH" sz="1200" b="0" i="0" u="none" strike="noStrike" kern="1200" cap="none" spc="0" normalizeH="0" baseline="0" noProof="0" dirty="0">
                <a:ln>
                  <a:noFill/>
                </a:ln>
                <a:solidFill>
                  <a:srgbClr val="000000"/>
                </a:solidFill>
                <a:effectLst/>
                <a:uLnTx/>
                <a:uFillTx/>
                <a:latin typeface="Arial" panose="020B0604020202020204" pitchFamily="34" charset="0"/>
                <a:ea typeface="Yu Mincho" panose="02020400000000000000" pitchFamily="18" charset="-128"/>
                <a:cs typeface="Times New Roman" panose="02020603050405020304" pitchFamily="18" charset="0"/>
              </a:rPr>
              <a:t>Comprehensive Financial Assistance Benefit (</a:t>
            </a:r>
            <a:r>
              <a:rPr kumimoji="0" lang="en-PH" sz="1200" b="0" i="0" u="none" strike="noStrike" kern="1200" cap="none" spc="0" normalizeH="0" baseline="0" noProof="0" dirty="0">
                <a:ln>
                  <a:noFill/>
                </a:ln>
                <a:solidFill>
                  <a:prstClr val="black"/>
                </a:solidFill>
                <a:effectLst/>
                <a:uLnTx/>
                <a:uFillTx/>
                <a:latin typeface="+mn-lt"/>
                <a:ea typeface="+mn-ea"/>
                <a:cs typeface="+mn-cs"/>
              </a:rPr>
              <a:t>CFAB) from both living and death claims.   </a:t>
            </a:r>
          </a:p>
          <a:p>
            <a:pPr marL="0" marR="0" lvl="0" indent="0" algn="just" defTabSz="914400" rtl="0" eaLnBrk="1" fontAlgn="auto" latinLnBrk="0" hangingPunct="1">
              <a:lnSpc>
                <a:spcPct val="107000"/>
              </a:lnSpc>
              <a:spcBef>
                <a:spcPts val="0"/>
              </a:spcBef>
              <a:spcAft>
                <a:spcPts val="809"/>
              </a:spcAft>
              <a:buClrTx/>
              <a:buSzTx/>
              <a:buFontTx/>
              <a:buNone/>
              <a:tabLst/>
              <a:defRPr/>
            </a:pPr>
            <a:r>
              <a:rPr kumimoji="0" lang="en-PH"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p>
          <a:p>
            <a:pPr marL="0" marR="0" lvl="0" indent="0" algn="just" defTabSz="914400" rtl="0" eaLnBrk="1" fontAlgn="auto" latinLnBrk="0" hangingPunct="1">
              <a:lnSpc>
                <a:spcPct val="115000"/>
              </a:lnSpc>
              <a:spcBef>
                <a:spcPts val="1200"/>
              </a:spcBef>
              <a:spcAft>
                <a:spcPts val="0"/>
              </a:spcAft>
              <a:buClrTx/>
              <a:buSzTx/>
              <a:buFontTx/>
              <a:buNone/>
              <a:tabLst/>
              <a:defRPr/>
            </a:pPr>
            <a:r>
              <a:rPr kumimoji="0" lang="en-PH" sz="1200" b="0" i="0" u="none" strike="noStrike" kern="1200" cap="none" spc="0" normalizeH="0" baseline="0" noProof="0" dirty="0">
                <a:ln>
                  <a:noFill/>
                </a:ln>
                <a:solidFill>
                  <a:srgbClr val="000000"/>
                </a:solidFill>
                <a:effectLst/>
                <a:uLnTx/>
                <a:uFillTx/>
                <a:latin typeface="Arial" panose="020B0604020202020204" pitchFamily="34" charset="0"/>
                <a:ea typeface="Yu Mincho" panose="02020400000000000000" pitchFamily="18" charset="-128"/>
                <a:cs typeface="Times New Roman" panose="02020603050405020304" pitchFamily="18" charset="0"/>
              </a:rPr>
              <a:t>The said CFAB program is the most generous offering of benefits that provided additional cash benefits for the families of our fallen and wounded members at no additional cost.</a:t>
            </a:r>
            <a:endParaRPr kumimoji="0" lang="en-PH" sz="1100" b="0"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Times New Roman" panose="02020603050405020304" pitchFamily="18" charset="0"/>
            </a:endParaRPr>
          </a:p>
          <a:p>
            <a:endParaRPr lang="en-PH" dirty="0"/>
          </a:p>
        </p:txBody>
      </p:sp>
      <p:sp>
        <p:nvSpPr>
          <p:cNvPr id="4" name="Slide Number Placeholder 3"/>
          <p:cNvSpPr>
            <a:spLocks noGrp="1"/>
          </p:cNvSpPr>
          <p:nvPr>
            <p:ph type="sldNum" sz="quarter" idx="5"/>
          </p:nvPr>
        </p:nvSpPr>
        <p:spPr/>
        <p:txBody>
          <a:bodyPr/>
          <a:lstStyle/>
          <a:p>
            <a:fld id="{1F375327-8172-4578-A156-CB9E093D942B}" type="slidenum">
              <a:rPr lang="en-PH" smtClean="0"/>
              <a:t>16</a:t>
            </a:fld>
            <a:endParaRPr lang="en-PH"/>
          </a:p>
        </p:txBody>
      </p:sp>
    </p:spTree>
    <p:extLst>
      <p:ext uri="{BB962C8B-B14F-4D97-AF65-F5344CB8AC3E}">
        <p14:creationId xmlns:p14="http://schemas.microsoft.com/office/powerpoint/2010/main" val="24519219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PH"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Grants for Real Estate Mortgage Loans totaled P356.14 Million and grants of P16.04 Million for Housing Loans.  </a:t>
            </a:r>
            <a:endParaRPr kumimoji="0" lang="en-PH"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endParaRPr lang="en-PH" dirty="0"/>
          </a:p>
        </p:txBody>
      </p:sp>
      <p:sp>
        <p:nvSpPr>
          <p:cNvPr id="4" name="Slide Number Placeholder 3"/>
          <p:cNvSpPr>
            <a:spLocks noGrp="1"/>
          </p:cNvSpPr>
          <p:nvPr>
            <p:ph type="sldNum" sz="quarter" idx="5"/>
          </p:nvPr>
        </p:nvSpPr>
        <p:spPr/>
        <p:txBody>
          <a:bodyPr/>
          <a:lstStyle/>
          <a:p>
            <a:fld id="{1F375327-8172-4578-A156-CB9E093D942B}" type="slidenum">
              <a:rPr lang="en-PH" smtClean="0"/>
              <a:t>17</a:t>
            </a:fld>
            <a:endParaRPr lang="en-PH"/>
          </a:p>
        </p:txBody>
      </p:sp>
    </p:spTree>
    <p:extLst>
      <p:ext uri="{BB962C8B-B14F-4D97-AF65-F5344CB8AC3E}">
        <p14:creationId xmlns:p14="http://schemas.microsoft.com/office/powerpoint/2010/main" val="16098932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en-PH"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Moreover, the Association declared policy dividends amounting to P117.94 million benefitting 183,980 AI &amp; E-56 policy holders.  </a:t>
            </a:r>
            <a:endParaRPr kumimoji="0" lang="en-PH"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endParaRPr lang="en-PH" dirty="0"/>
          </a:p>
        </p:txBody>
      </p:sp>
      <p:sp>
        <p:nvSpPr>
          <p:cNvPr id="4" name="Slide Number Placeholder 3"/>
          <p:cNvSpPr>
            <a:spLocks noGrp="1"/>
          </p:cNvSpPr>
          <p:nvPr>
            <p:ph type="sldNum" sz="quarter" idx="5"/>
          </p:nvPr>
        </p:nvSpPr>
        <p:spPr/>
        <p:txBody>
          <a:bodyPr/>
          <a:lstStyle/>
          <a:p>
            <a:fld id="{1F375327-8172-4578-A156-CB9E093D942B}" type="slidenum">
              <a:rPr lang="en-PH" smtClean="0"/>
              <a:t>18</a:t>
            </a:fld>
            <a:endParaRPr lang="en-PH"/>
          </a:p>
        </p:txBody>
      </p:sp>
    </p:spTree>
    <p:extLst>
      <p:ext uri="{BB962C8B-B14F-4D97-AF65-F5344CB8AC3E}">
        <p14:creationId xmlns:p14="http://schemas.microsoft.com/office/powerpoint/2010/main" val="8938450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0" algn="l" defTabSz="914400" rtl="0" eaLnBrk="1" fontAlgn="auto" latinLnBrk="0" hangingPunct="1">
              <a:lnSpc>
                <a:spcPct val="107000"/>
              </a:lnSpc>
              <a:spcBef>
                <a:spcPts val="0"/>
              </a:spcBef>
              <a:spcAft>
                <a:spcPts val="0"/>
              </a:spcAft>
              <a:buClrTx/>
              <a:buSzTx/>
              <a:buFontTx/>
              <a:buNone/>
              <a:tabLst/>
              <a:defRPr/>
            </a:pPr>
            <a:r>
              <a:rPr kumimoji="0" lang="en-PH" sz="1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COVID-19 RELATED INITIATIVES</a:t>
            </a:r>
            <a:endParaRPr kumimoji="0" lang="en-PH"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07000"/>
              </a:lnSpc>
              <a:spcAft>
                <a:spcPts val="800"/>
              </a:spcAft>
            </a:pPr>
            <a:r>
              <a:rPr lang="en-PH" sz="1200" dirty="0">
                <a:effectLst/>
                <a:latin typeface="Arial" panose="020B0604020202020204" pitchFamily="34" charset="0"/>
                <a:ea typeface="Calibri" panose="020F0502020204030204" pitchFamily="34" charset="0"/>
                <a:cs typeface="Times New Roman" panose="02020603050405020304" pitchFamily="18" charset="0"/>
              </a:rPr>
              <a:t>Responding to the greater need of reaching out to its members to help in their fight against the effects of COVID 19, the Association allotted the additional Budget of P100 million to its CSR projects to address the medical requirements of the different branches of service.  This is aside from the CSR budget for the year that covered the flagship programs of education, health, livelihood and general welfare.   </a:t>
            </a:r>
            <a:endParaRPr lang="en-PH"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PH" dirty="0"/>
          </a:p>
        </p:txBody>
      </p:sp>
      <p:sp>
        <p:nvSpPr>
          <p:cNvPr id="4" name="Slide Number Placeholder 3"/>
          <p:cNvSpPr>
            <a:spLocks noGrp="1"/>
          </p:cNvSpPr>
          <p:nvPr>
            <p:ph type="sldNum" sz="quarter" idx="5"/>
          </p:nvPr>
        </p:nvSpPr>
        <p:spPr/>
        <p:txBody>
          <a:bodyPr/>
          <a:lstStyle/>
          <a:p>
            <a:fld id="{1F375327-8172-4578-A156-CB9E093D942B}" type="slidenum">
              <a:rPr lang="en-PH" smtClean="0"/>
              <a:t>19</a:t>
            </a:fld>
            <a:endParaRPr lang="en-PH"/>
          </a:p>
        </p:txBody>
      </p:sp>
    </p:spTree>
    <p:extLst>
      <p:ext uri="{BB962C8B-B14F-4D97-AF65-F5344CB8AC3E}">
        <p14:creationId xmlns:p14="http://schemas.microsoft.com/office/powerpoint/2010/main" val="1232261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gn="just">
              <a:lnSpc>
                <a:spcPct val="107000"/>
              </a:lnSpc>
              <a:spcAft>
                <a:spcPts val="80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Rooted from the spirit of giving assistance during times of adversity, AFPMBAI withstood the challenges of pandemic for CY 2020.  This time more than ever, the AFPMBAI surged on and painstakingly pursued its operations by immediately adapting to the circumstances of the “new normal”. Thus, during the early onslaught of COVID 19 and more so during the height of this health crisis, AFPMBAI was the only Financial Institution that remained in operation while the others went on total lockdown. </a:t>
            </a:r>
            <a:endParaRPr lang="en-PH" dirty="0"/>
          </a:p>
        </p:txBody>
      </p:sp>
      <p:sp>
        <p:nvSpPr>
          <p:cNvPr id="4" name="Slide Number Placeholder 3"/>
          <p:cNvSpPr>
            <a:spLocks noGrp="1"/>
          </p:cNvSpPr>
          <p:nvPr>
            <p:ph type="sldNum" sz="quarter" idx="5"/>
          </p:nvPr>
        </p:nvSpPr>
        <p:spPr/>
        <p:txBody>
          <a:bodyPr/>
          <a:lstStyle/>
          <a:p>
            <a:fld id="{1F375327-8172-4578-A156-CB9E093D942B}" type="slidenum">
              <a:rPr lang="en-PH" smtClean="0"/>
              <a:t>2</a:t>
            </a:fld>
            <a:endParaRPr lang="en-PH"/>
          </a:p>
        </p:txBody>
      </p:sp>
    </p:spTree>
    <p:extLst>
      <p:ext uri="{BB962C8B-B14F-4D97-AF65-F5344CB8AC3E}">
        <p14:creationId xmlns:p14="http://schemas.microsoft.com/office/powerpoint/2010/main" val="27124810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PH" sz="1200" dirty="0">
                <a:effectLst/>
                <a:latin typeface="Arial" panose="020B0604020202020204" pitchFamily="34" charset="0"/>
                <a:ea typeface="Calibri" panose="020F0502020204030204" pitchFamily="34" charset="0"/>
                <a:cs typeface="Times New Roman" panose="02020603050405020304" pitchFamily="18" charset="0"/>
              </a:rPr>
              <a:t>The Association also heeded the call of Government’s </a:t>
            </a:r>
            <a:r>
              <a:rPr lang="en-PH" sz="1200" dirty="0" err="1">
                <a:effectLst/>
                <a:latin typeface="Arial" panose="020B0604020202020204" pitchFamily="34" charset="0"/>
                <a:ea typeface="Calibri" panose="020F0502020204030204" pitchFamily="34" charset="0"/>
                <a:cs typeface="Times New Roman" panose="02020603050405020304" pitchFamily="18" charset="0"/>
              </a:rPr>
              <a:t>Bayanihan</a:t>
            </a:r>
            <a:r>
              <a:rPr lang="en-PH" sz="1200" dirty="0">
                <a:effectLst/>
                <a:latin typeface="Arial" panose="020B0604020202020204" pitchFamily="34" charset="0"/>
                <a:ea typeface="Calibri" panose="020F0502020204030204" pitchFamily="34" charset="0"/>
                <a:cs typeface="Times New Roman" panose="02020603050405020304" pitchFamily="18" charset="0"/>
              </a:rPr>
              <a:t> Heal as One Act 1 and 2 by granting moratorium on monthly loan payments for the months of April to May and November to December in 2020.  This was accompanied by an Opt-Out option granted to availing members for their insurance premiums in November and December, per directive of the Insurance Commission (IC).   This greatly affected the revenue generation of the Association as it had to defer the use of revenue funds for investment purposes in favor of alleviating the financial burden experienced by the members by way of us postponing our collection of their payments on their loan obligations during the period.  </a:t>
            </a:r>
            <a:endParaRPr lang="en-PH"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PH" dirty="0"/>
          </a:p>
        </p:txBody>
      </p:sp>
      <p:sp>
        <p:nvSpPr>
          <p:cNvPr id="4" name="Slide Number Placeholder 3"/>
          <p:cNvSpPr>
            <a:spLocks noGrp="1"/>
          </p:cNvSpPr>
          <p:nvPr>
            <p:ph type="sldNum" sz="quarter" idx="5"/>
          </p:nvPr>
        </p:nvSpPr>
        <p:spPr/>
        <p:txBody>
          <a:bodyPr/>
          <a:lstStyle/>
          <a:p>
            <a:fld id="{1F375327-8172-4578-A156-CB9E093D942B}" type="slidenum">
              <a:rPr lang="en-PH" smtClean="0"/>
              <a:t>20</a:t>
            </a:fld>
            <a:endParaRPr lang="en-PH"/>
          </a:p>
        </p:txBody>
      </p:sp>
    </p:spTree>
    <p:extLst>
      <p:ext uri="{BB962C8B-B14F-4D97-AF65-F5344CB8AC3E}">
        <p14:creationId xmlns:p14="http://schemas.microsoft.com/office/powerpoint/2010/main" val="29170248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PH" sz="1200" dirty="0">
                <a:effectLst/>
                <a:latin typeface="Arial" panose="020B0604020202020204" pitchFamily="34" charset="0"/>
                <a:ea typeface="Calibri" panose="020F0502020204030204" pitchFamily="34" charset="0"/>
                <a:cs typeface="Times New Roman" panose="02020603050405020304" pitchFamily="18" charset="0"/>
              </a:rPr>
              <a:t>2020 indeed had been a difficult year for AFPMBAI as it challenged its resiliency not only to survive during the crisis but also to sustain its continued operation and relevance. Despite the unraveling effects of COVID 19, AFPMBAI still managed to fulfill its mission of providing members and their families comprehensive insurance, opportunity for lifetime financial security, and as recipients to host of benefits of its significant social services. This was manifested by the innovations AFPMBAI made on the features of its existing products, its grant of loan facilities at low interest rates and the allocation of additional CSR budget to address the immediate medical requirements of the members.   </a:t>
            </a:r>
            <a:endParaRPr lang="en-PH"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PH" dirty="0"/>
          </a:p>
        </p:txBody>
      </p:sp>
      <p:sp>
        <p:nvSpPr>
          <p:cNvPr id="4" name="Slide Number Placeholder 3"/>
          <p:cNvSpPr>
            <a:spLocks noGrp="1"/>
          </p:cNvSpPr>
          <p:nvPr>
            <p:ph type="sldNum" sz="quarter" idx="5"/>
          </p:nvPr>
        </p:nvSpPr>
        <p:spPr/>
        <p:txBody>
          <a:bodyPr/>
          <a:lstStyle/>
          <a:p>
            <a:fld id="{1F375327-8172-4578-A156-CB9E093D942B}" type="slidenum">
              <a:rPr lang="en-PH" smtClean="0"/>
              <a:t>21</a:t>
            </a:fld>
            <a:endParaRPr lang="en-PH"/>
          </a:p>
        </p:txBody>
      </p:sp>
    </p:spTree>
    <p:extLst>
      <p:ext uri="{BB962C8B-B14F-4D97-AF65-F5344CB8AC3E}">
        <p14:creationId xmlns:p14="http://schemas.microsoft.com/office/powerpoint/2010/main" val="34041428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PH" sz="1200" dirty="0">
                <a:effectLst/>
                <a:latin typeface="Arial" panose="020B0604020202020204" pitchFamily="34" charset="0"/>
                <a:ea typeface="Calibri" panose="020F0502020204030204" pitchFamily="34" charset="0"/>
                <a:cs typeface="Times New Roman" panose="02020603050405020304" pitchFamily="18" charset="0"/>
              </a:rPr>
              <a:t>During the times that some companies were removing staff, closing down, or consolidating, the Association opted to remain strong by even increasing its revenue generations from our core business by 5.4%. We achieved 92% of revenue target for the year by implementing strategies and introducing new products relevant to the pandemic.  With these, AFPMBAI beams with pride in knowing that it was of service to the members during difficult time</a:t>
            </a:r>
            <a:r>
              <a:rPr lang="en-PH" sz="900" kern="1200" dirty="0">
                <a:solidFill>
                  <a:srgbClr val="000000"/>
                </a:solidFill>
                <a:effectLst/>
                <a:latin typeface="Arial" panose="020B0604020202020204" pitchFamily="34" charset="0"/>
                <a:ea typeface="+mn-ea"/>
                <a:cs typeface="Times New Roman" panose="02020603050405020304" pitchFamily="18" charset="0"/>
              </a:rPr>
              <a:t> </a:t>
            </a:r>
            <a:r>
              <a:rPr lang="en-PH" sz="1200" dirty="0">
                <a:effectLst/>
                <a:latin typeface="Arial" panose="020B0604020202020204" pitchFamily="34" charset="0"/>
                <a:ea typeface="Calibri" panose="020F0502020204030204" pitchFamily="34" charset="0"/>
                <a:cs typeface="Times New Roman" panose="02020603050405020304" pitchFamily="18" charset="0"/>
              </a:rPr>
              <a:t>that it continued its frontline operations even during the Enhanced Community Quarantine (ECQ) period.  </a:t>
            </a:r>
            <a:endParaRPr lang="en-PH"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PH" dirty="0"/>
          </a:p>
        </p:txBody>
      </p:sp>
      <p:sp>
        <p:nvSpPr>
          <p:cNvPr id="4" name="Slide Number Placeholder 3"/>
          <p:cNvSpPr>
            <a:spLocks noGrp="1"/>
          </p:cNvSpPr>
          <p:nvPr>
            <p:ph type="sldNum" sz="quarter" idx="5"/>
          </p:nvPr>
        </p:nvSpPr>
        <p:spPr/>
        <p:txBody>
          <a:bodyPr/>
          <a:lstStyle/>
          <a:p>
            <a:fld id="{1F375327-8172-4578-A156-CB9E093D942B}" type="slidenum">
              <a:rPr lang="en-PH" smtClean="0"/>
              <a:t>22</a:t>
            </a:fld>
            <a:endParaRPr lang="en-PH"/>
          </a:p>
        </p:txBody>
      </p:sp>
    </p:spTree>
    <p:extLst>
      <p:ext uri="{BB962C8B-B14F-4D97-AF65-F5344CB8AC3E}">
        <p14:creationId xmlns:p14="http://schemas.microsoft.com/office/powerpoint/2010/main" val="7027953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PH" sz="1200" dirty="0">
                <a:effectLst/>
                <a:latin typeface="Arial" panose="020B0604020202020204" pitchFamily="34" charset="0"/>
                <a:ea typeface="Calibri" panose="020F0502020204030204" pitchFamily="34" charset="0"/>
                <a:cs typeface="Times New Roman" panose="02020603050405020304" pitchFamily="18" charset="0"/>
              </a:rPr>
              <a:t>There are still challenges for the Association in the coming year given the current development on the pandemic virus.  We have geared ourselves to face the unexpected by simulating scenarios of what could still be ahead in this pandemic to continue to sustain our basic delivery of services to our members.   </a:t>
            </a:r>
            <a:endParaRPr lang="en-PH"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PH" dirty="0"/>
          </a:p>
        </p:txBody>
      </p:sp>
      <p:sp>
        <p:nvSpPr>
          <p:cNvPr id="4" name="Slide Number Placeholder 3"/>
          <p:cNvSpPr>
            <a:spLocks noGrp="1"/>
          </p:cNvSpPr>
          <p:nvPr>
            <p:ph type="sldNum" sz="quarter" idx="5"/>
          </p:nvPr>
        </p:nvSpPr>
        <p:spPr/>
        <p:txBody>
          <a:bodyPr/>
          <a:lstStyle/>
          <a:p>
            <a:fld id="{1F375327-8172-4578-A156-CB9E093D942B}" type="slidenum">
              <a:rPr lang="en-PH" smtClean="0"/>
              <a:t>23</a:t>
            </a:fld>
            <a:endParaRPr lang="en-PH"/>
          </a:p>
        </p:txBody>
      </p:sp>
    </p:spTree>
    <p:extLst>
      <p:ext uri="{BB962C8B-B14F-4D97-AF65-F5344CB8AC3E}">
        <p14:creationId xmlns:p14="http://schemas.microsoft.com/office/powerpoint/2010/main" val="35451805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PH" sz="1200" dirty="0">
                <a:effectLst/>
                <a:latin typeface="Arial" panose="020B0604020202020204" pitchFamily="34" charset="0"/>
                <a:ea typeface="Calibri" panose="020F0502020204030204" pitchFamily="34" charset="0"/>
                <a:cs typeface="Times New Roman" panose="02020603050405020304" pitchFamily="18" charset="0"/>
              </a:rPr>
              <a:t>Our approved plans and program for 2021 were crafted and laid out from how we managed our previous year’s challenges especially our experiences during the pandemic year of 2020. As it is always said, “struggles help us become better thinkers and fighters.  AFPMBAI had become stronger because of these struggles and better equipped to continue growing in order to provide the best service to our members and their families.   </a:t>
            </a:r>
            <a:endParaRPr lang="en-PH"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PH" dirty="0"/>
          </a:p>
        </p:txBody>
      </p:sp>
      <p:sp>
        <p:nvSpPr>
          <p:cNvPr id="4" name="Slide Number Placeholder 3"/>
          <p:cNvSpPr>
            <a:spLocks noGrp="1"/>
          </p:cNvSpPr>
          <p:nvPr>
            <p:ph type="sldNum" sz="quarter" idx="5"/>
          </p:nvPr>
        </p:nvSpPr>
        <p:spPr/>
        <p:txBody>
          <a:bodyPr/>
          <a:lstStyle/>
          <a:p>
            <a:fld id="{1F375327-8172-4578-A156-CB9E093D942B}" type="slidenum">
              <a:rPr lang="en-PH" smtClean="0"/>
              <a:t>24</a:t>
            </a:fld>
            <a:endParaRPr lang="en-PH"/>
          </a:p>
        </p:txBody>
      </p:sp>
    </p:spTree>
    <p:extLst>
      <p:ext uri="{BB962C8B-B14F-4D97-AF65-F5344CB8AC3E}">
        <p14:creationId xmlns:p14="http://schemas.microsoft.com/office/powerpoint/2010/main" val="10823311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PH" sz="1200" dirty="0">
                <a:effectLst/>
                <a:latin typeface="Arial" panose="020B0604020202020204" pitchFamily="34" charset="0"/>
                <a:ea typeface="Calibri" panose="020F0502020204030204" pitchFamily="34" charset="0"/>
                <a:cs typeface="Times New Roman" panose="02020603050405020304" pitchFamily="18" charset="0"/>
              </a:rPr>
              <a:t>We will pursue our vision for </a:t>
            </a:r>
            <a:r>
              <a:rPr lang="en-US" sz="1200" dirty="0">
                <a:effectLst/>
                <a:latin typeface="Arial" panose="020B0604020202020204" pitchFamily="34" charset="0"/>
                <a:ea typeface="Calibri" panose="020F0502020204030204" pitchFamily="34" charset="0"/>
                <a:cs typeface="Times New Roman" panose="02020603050405020304" pitchFamily="18" charset="0"/>
              </a:rPr>
              <a:t>AFPMBAI to become the undisputed leader and the industry standard among mutual benefit associations with focus on Good Governance and Member Satisfaction.  </a:t>
            </a:r>
            <a:endParaRPr lang="en-PH"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PH" dirty="0"/>
          </a:p>
        </p:txBody>
      </p:sp>
      <p:sp>
        <p:nvSpPr>
          <p:cNvPr id="4" name="Slide Number Placeholder 3"/>
          <p:cNvSpPr>
            <a:spLocks noGrp="1"/>
          </p:cNvSpPr>
          <p:nvPr>
            <p:ph type="sldNum" sz="quarter" idx="5"/>
          </p:nvPr>
        </p:nvSpPr>
        <p:spPr/>
        <p:txBody>
          <a:bodyPr/>
          <a:lstStyle/>
          <a:p>
            <a:fld id="{1F375327-8172-4578-A156-CB9E093D942B}" type="slidenum">
              <a:rPr lang="en-PH" smtClean="0"/>
              <a:t>25</a:t>
            </a:fld>
            <a:endParaRPr lang="en-PH"/>
          </a:p>
        </p:txBody>
      </p:sp>
    </p:spTree>
    <p:extLst>
      <p:ext uri="{BB962C8B-B14F-4D97-AF65-F5344CB8AC3E}">
        <p14:creationId xmlns:p14="http://schemas.microsoft.com/office/powerpoint/2010/main" val="21488145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PH" sz="1200" dirty="0">
                <a:effectLst/>
                <a:latin typeface="Arial" panose="020B0604020202020204" pitchFamily="34" charset="0"/>
                <a:ea typeface="Calibri" panose="020F0502020204030204" pitchFamily="34" charset="0"/>
                <a:cs typeface="Times New Roman" panose="02020603050405020304" pitchFamily="18" charset="0"/>
              </a:rPr>
              <a:t>In closing we would like to express our gratitude to all our Members for their faith and patronage, for the unwavering support of the Board of Trustees and the zeal and enthusiasm of all its employees to enable AFPMBAI to pursue its mandate and to bring it to where it is now.</a:t>
            </a:r>
            <a:endParaRPr lang="en-PH"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P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375327-8172-4578-A156-CB9E093D942B}" type="slidenum">
              <a:rPr kumimoji="0" lang="en-P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P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47512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PH" sz="1200" dirty="0">
                <a:effectLst/>
                <a:latin typeface="Arial" panose="020B0604020202020204" pitchFamily="34" charset="0"/>
                <a:ea typeface="Calibri" panose="020F0502020204030204" pitchFamily="34" charset="0"/>
                <a:cs typeface="Times New Roman" panose="02020603050405020304" pitchFamily="18" charset="0"/>
              </a:rPr>
              <a:t>We will always strive to become better each day in rendering our services with utmost excellence, guided by our corporate values of service, commitment, integrity, professionalism and innovation. </a:t>
            </a:r>
            <a:endParaRPr lang="en-PH"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lang="en-PH" dirty="0"/>
          </a:p>
        </p:txBody>
      </p:sp>
      <p:sp>
        <p:nvSpPr>
          <p:cNvPr id="4" name="Slide Number Placeholder 3"/>
          <p:cNvSpPr>
            <a:spLocks noGrp="1"/>
          </p:cNvSpPr>
          <p:nvPr>
            <p:ph type="sldNum" sz="quarter" idx="5"/>
          </p:nvPr>
        </p:nvSpPr>
        <p:spPr/>
        <p:txBody>
          <a:bodyPr/>
          <a:lstStyle/>
          <a:p>
            <a:fld id="{1F375327-8172-4578-A156-CB9E093D942B}" type="slidenum">
              <a:rPr lang="en-PH" smtClean="0"/>
              <a:t>27</a:t>
            </a:fld>
            <a:endParaRPr lang="en-PH"/>
          </a:p>
        </p:txBody>
      </p:sp>
    </p:spTree>
    <p:extLst>
      <p:ext uri="{BB962C8B-B14F-4D97-AF65-F5344CB8AC3E}">
        <p14:creationId xmlns:p14="http://schemas.microsoft.com/office/powerpoint/2010/main" val="18526107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lang="en-PH" sz="1200" dirty="0">
                <a:effectLst/>
                <a:latin typeface="Arial" panose="020B0604020202020204" pitchFamily="34" charset="0"/>
                <a:ea typeface="Calibri" panose="020F0502020204030204" pitchFamily="34" charset="0"/>
              </a:rPr>
              <a:t> All these, for all our AFPMBAI Members’ “</a:t>
            </a:r>
            <a:r>
              <a:rPr lang="en-PH" sz="1200" dirty="0" err="1">
                <a:effectLst/>
                <a:latin typeface="Arial" panose="020B0604020202020204" pitchFamily="34" charset="0"/>
                <a:ea typeface="Calibri" panose="020F0502020204030204" pitchFamily="34" charset="0"/>
              </a:rPr>
              <a:t>Buhay</a:t>
            </a:r>
            <a:r>
              <a:rPr lang="en-PH" sz="1200" dirty="0">
                <a:effectLst/>
                <a:latin typeface="Arial" panose="020B0604020202020204" pitchFamily="34" charset="0"/>
                <a:ea typeface="Calibri" panose="020F0502020204030204" pitchFamily="34" charset="0"/>
              </a:rPr>
              <a:t> </a:t>
            </a:r>
            <a:r>
              <a:rPr lang="en-PH" sz="1200" dirty="0" err="1">
                <a:effectLst/>
                <a:latin typeface="Arial" panose="020B0604020202020204" pitchFamily="34" charset="0"/>
                <a:ea typeface="Calibri" panose="020F0502020204030204" pitchFamily="34" charset="0"/>
              </a:rPr>
              <a:t>na</a:t>
            </a:r>
            <a:r>
              <a:rPr lang="en-PH" sz="1200" dirty="0">
                <a:effectLst/>
                <a:latin typeface="Arial" panose="020B0604020202020204" pitchFamily="34" charset="0"/>
                <a:ea typeface="Calibri" panose="020F0502020204030204" pitchFamily="34" charset="0"/>
              </a:rPr>
              <a:t> </a:t>
            </a:r>
            <a:r>
              <a:rPr lang="en-PH" sz="1200" dirty="0" err="1">
                <a:effectLst/>
                <a:latin typeface="Arial" panose="020B0604020202020204" pitchFamily="34" charset="0"/>
                <a:ea typeface="Calibri" panose="020F0502020204030204" pitchFamily="34" charset="0"/>
              </a:rPr>
              <a:t>Panatag</a:t>
            </a:r>
            <a:r>
              <a:rPr lang="en-PH" sz="1200" dirty="0">
                <a:effectLst/>
                <a:latin typeface="Arial" panose="020B0604020202020204" pitchFamily="34" charset="0"/>
                <a:ea typeface="Calibri" panose="020F0502020204030204" pitchFamily="34" charset="0"/>
              </a:rPr>
              <a:t>”. </a:t>
            </a:r>
            <a:endParaRPr lang="en-PH" dirty="0"/>
          </a:p>
        </p:txBody>
      </p:sp>
      <p:sp>
        <p:nvSpPr>
          <p:cNvPr id="4" name="Slide Number Placeholder 3"/>
          <p:cNvSpPr>
            <a:spLocks noGrp="1"/>
          </p:cNvSpPr>
          <p:nvPr>
            <p:ph type="sldNum" sz="quarter" idx="5"/>
          </p:nvPr>
        </p:nvSpPr>
        <p:spPr/>
        <p:txBody>
          <a:bodyPr/>
          <a:lstStyle/>
          <a:p>
            <a:fld id="{1F375327-8172-4578-A156-CB9E093D942B}" type="slidenum">
              <a:rPr lang="en-PH" smtClean="0"/>
              <a:t>28</a:t>
            </a:fld>
            <a:endParaRPr lang="en-PH"/>
          </a:p>
        </p:txBody>
      </p:sp>
    </p:spTree>
    <p:extLst>
      <p:ext uri="{BB962C8B-B14F-4D97-AF65-F5344CB8AC3E}">
        <p14:creationId xmlns:p14="http://schemas.microsoft.com/office/powerpoint/2010/main" val="34189074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PH" sz="1200" dirty="0" err="1">
                <a:effectLst/>
                <a:latin typeface="Arial" panose="020B0604020202020204" pitchFamily="34" charset="0"/>
                <a:ea typeface="Calibri" panose="020F0502020204030204" pitchFamily="34" charset="0"/>
                <a:cs typeface="Times New Roman" panose="02020603050405020304" pitchFamily="18" charset="0"/>
              </a:rPr>
              <a:t>Maraming</a:t>
            </a:r>
            <a:r>
              <a:rPr lang="en-PH" sz="1200" dirty="0">
                <a:effectLst/>
                <a:latin typeface="Arial" panose="020B0604020202020204" pitchFamily="34" charset="0"/>
                <a:ea typeface="Calibri" panose="020F0502020204030204" pitchFamily="34" charset="0"/>
                <a:cs typeface="Times New Roman" panose="02020603050405020304" pitchFamily="18" charset="0"/>
              </a:rPr>
              <a:t> Salamat at Mabuhay </a:t>
            </a:r>
            <a:r>
              <a:rPr lang="en-PH" sz="1200" dirty="0" err="1">
                <a:effectLst/>
                <a:latin typeface="Arial" panose="020B0604020202020204" pitchFamily="34" charset="0"/>
                <a:ea typeface="Calibri" panose="020F0502020204030204" pitchFamily="34" charset="0"/>
                <a:cs typeface="Times New Roman" panose="02020603050405020304" pitchFamily="18" charset="0"/>
              </a:rPr>
              <a:t>Tayong</a:t>
            </a:r>
            <a:r>
              <a:rPr lang="en-PH" sz="1200" dirty="0">
                <a:effectLst/>
                <a:latin typeface="Arial" panose="020B0604020202020204" pitchFamily="34" charset="0"/>
                <a:ea typeface="Calibri" panose="020F0502020204030204" pitchFamily="34" charset="0"/>
                <a:cs typeface="Times New Roman" panose="02020603050405020304" pitchFamily="18" charset="0"/>
              </a:rPr>
              <a:t> Lahat!</a:t>
            </a:r>
            <a:endParaRPr lang="en-PH"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PH" dirty="0"/>
          </a:p>
        </p:txBody>
      </p:sp>
      <p:sp>
        <p:nvSpPr>
          <p:cNvPr id="4" name="Slide Number Placeholder 3"/>
          <p:cNvSpPr>
            <a:spLocks noGrp="1"/>
          </p:cNvSpPr>
          <p:nvPr>
            <p:ph type="sldNum" sz="quarter" idx="5"/>
          </p:nvPr>
        </p:nvSpPr>
        <p:spPr/>
        <p:txBody>
          <a:bodyPr/>
          <a:lstStyle/>
          <a:p>
            <a:fld id="{1F375327-8172-4578-A156-CB9E093D942B}" type="slidenum">
              <a:rPr lang="en-PH" smtClean="0"/>
              <a:t>29</a:t>
            </a:fld>
            <a:endParaRPr lang="en-PH"/>
          </a:p>
        </p:txBody>
      </p:sp>
    </p:spTree>
    <p:extLst>
      <p:ext uri="{BB962C8B-B14F-4D97-AF65-F5344CB8AC3E}">
        <p14:creationId xmlns:p14="http://schemas.microsoft.com/office/powerpoint/2010/main" val="321930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gn="just">
              <a:lnSpc>
                <a:spcPct val="107000"/>
              </a:lnSpc>
              <a:spcAft>
                <a:spcPts val="800"/>
              </a:spcAft>
            </a:pPr>
            <a:r>
              <a:rPr lang="en-PH" sz="1200" dirty="0">
                <a:effectLst/>
                <a:latin typeface="Arial" panose="020B0604020202020204" pitchFamily="34" charset="0"/>
                <a:ea typeface="Calibri" panose="020F0502020204030204" pitchFamily="34" charset="0"/>
                <a:cs typeface="Times New Roman" panose="02020603050405020304" pitchFamily="18" charset="0"/>
              </a:rPr>
              <a:t>Through its Business Continuity Plan (BCP) and its virtual conduct of meetings, the Management ensured the continuous operations of the Association through a skeletal force provided with a back-end support while enforcing highly restrictive health protocols imposed at the national as well as at the local government level.</a:t>
            </a:r>
            <a:endParaRPr lang="en-PH"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PH" dirty="0"/>
          </a:p>
        </p:txBody>
      </p:sp>
      <p:sp>
        <p:nvSpPr>
          <p:cNvPr id="4" name="Slide Number Placeholder 3"/>
          <p:cNvSpPr>
            <a:spLocks noGrp="1"/>
          </p:cNvSpPr>
          <p:nvPr>
            <p:ph type="sldNum" sz="quarter" idx="5"/>
          </p:nvPr>
        </p:nvSpPr>
        <p:spPr/>
        <p:txBody>
          <a:bodyPr/>
          <a:lstStyle/>
          <a:p>
            <a:fld id="{1F375327-8172-4578-A156-CB9E093D942B}" type="slidenum">
              <a:rPr lang="en-PH" smtClean="0"/>
              <a:t>3</a:t>
            </a:fld>
            <a:endParaRPr lang="en-PH"/>
          </a:p>
        </p:txBody>
      </p:sp>
    </p:spTree>
    <p:extLst>
      <p:ext uri="{BB962C8B-B14F-4D97-AF65-F5344CB8AC3E}">
        <p14:creationId xmlns:p14="http://schemas.microsoft.com/office/powerpoint/2010/main" val="5354928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gn="just">
              <a:lnSpc>
                <a:spcPct val="107000"/>
              </a:lnSpc>
              <a:spcAft>
                <a:spcPts val="800"/>
              </a:spcAft>
            </a:pPr>
            <a:r>
              <a:rPr lang="en-PH" sz="1200" dirty="0">
                <a:effectLst/>
                <a:latin typeface="Arial" panose="020B0604020202020204" pitchFamily="34" charset="0"/>
                <a:ea typeface="Calibri" panose="020F0502020204030204" pitchFamily="34" charset="0"/>
                <a:cs typeface="Times New Roman" panose="02020603050405020304" pitchFamily="18" charset="0"/>
              </a:rPr>
              <a:t>Still guided by our approved plans and programs for the year, we updated what we have laid out by realigning our budget and recalibrating our targets to ensure that our strategies and initiatives were still viable under the new normal.  These contingency measures were then approved by the Board of Trustees which we immediately deployed to mitigate the effects of this disruption in the attainment of our financial as well as on our operational objectives. </a:t>
            </a:r>
            <a:endParaRPr lang="en-PH"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P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375327-8172-4578-A156-CB9E093D942B}" type="slidenum">
              <a:rPr kumimoji="0" lang="en-P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P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6437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gn="just">
              <a:lnSpc>
                <a:spcPct val="107000"/>
              </a:lnSpc>
              <a:spcAft>
                <a:spcPts val="800"/>
              </a:spcAft>
            </a:pPr>
            <a:r>
              <a:rPr lang="en-PH" sz="1200" dirty="0">
                <a:effectLst/>
                <a:latin typeface="Arial" panose="020B0604020202020204" pitchFamily="34" charset="0"/>
                <a:ea typeface="Calibri" panose="020F0502020204030204" pitchFamily="34" charset="0"/>
                <a:cs typeface="Times New Roman" panose="02020603050405020304" pitchFamily="18" charset="0"/>
              </a:rPr>
              <a:t>For CY2020 we prioritized four (4) major initiatives from among our strategies, to wit:  Digital Transformation, Capacity Building, Business Process Improvement and Innovation, and the Development of Organizational and Human Capital. Most of our accomplishments for the year revolved around these 4 areas as we believed that we would be most responsive to the needs of our members by optimizing the use of our resources as we maneuver our service deliveries in the myriad of restrictions brought about by the pandemic. </a:t>
            </a:r>
            <a:endParaRPr lang="en-PH"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PH" dirty="0"/>
          </a:p>
        </p:txBody>
      </p:sp>
      <p:sp>
        <p:nvSpPr>
          <p:cNvPr id="4" name="Slide Number Placeholder 3"/>
          <p:cNvSpPr>
            <a:spLocks noGrp="1"/>
          </p:cNvSpPr>
          <p:nvPr>
            <p:ph type="sldNum" sz="quarter" idx="5"/>
          </p:nvPr>
        </p:nvSpPr>
        <p:spPr/>
        <p:txBody>
          <a:bodyPr/>
          <a:lstStyle/>
          <a:p>
            <a:fld id="{1F375327-8172-4578-A156-CB9E093D942B}" type="slidenum">
              <a:rPr lang="en-PH" smtClean="0"/>
              <a:t>5</a:t>
            </a:fld>
            <a:endParaRPr lang="en-PH"/>
          </a:p>
        </p:txBody>
      </p:sp>
    </p:spTree>
    <p:extLst>
      <p:ext uri="{BB962C8B-B14F-4D97-AF65-F5344CB8AC3E}">
        <p14:creationId xmlns:p14="http://schemas.microsoft.com/office/powerpoint/2010/main" val="1502331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DIGITAL TRANSFORMATION</a:t>
            </a:r>
          </a:p>
          <a:p>
            <a:r>
              <a:rPr lang="en-US" dirty="0"/>
              <a:t>Our digital transformation efforts centered mainly in the development of the remaining modules of </a:t>
            </a:r>
            <a:r>
              <a:rPr lang="en-US" dirty="0" err="1"/>
              <a:t>Accedata</a:t>
            </a:r>
            <a:r>
              <a:rPr lang="en-US" dirty="0"/>
              <a:t>, our Insurance and Loans Information System, crafting of Real Estate Accounts Monitoring System, Inventory System and Electronic Point of Sale System (e-</a:t>
            </a:r>
            <a:r>
              <a:rPr lang="en-US" dirty="0" err="1"/>
              <a:t>Poss</a:t>
            </a:r>
            <a:r>
              <a:rPr lang="en-US" dirty="0"/>
              <a:t>).  We also continued with the 2nd phase of the digitization of all our AFPMBAI records using the Document Management System (DMS). </a:t>
            </a:r>
            <a:endParaRPr lang="en-PH" dirty="0"/>
          </a:p>
        </p:txBody>
      </p:sp>
      <p:sp>
        <p:nvSpPr>
          <p:cNvPr id="4" name="Slide Number Placeholder 3"/>
          <p:cNvSpPr>
            <a:spLocks noGrp="1"/>
          </p:cNvSpPr>
          <p:nvPr>
            <p:ph type="sldNum" sz="quarter" idx="5"/>
          </p:nvPr>
        </p:nvSpPr>
        <p:spPr/>
        <p:txBody>
          <a:bodyPr/>
          <a:lstStyle/>
          <a:p>
            <a:fld id="{1F375327-8172-4578-A156-CB9E093D942B}" type="slidenum">
              <a:rPr lang="en-PH" smtClean="0"/>
              <a:t>6</a:t>
            </a:fld>
            <a:endParaRPr lang="en-PH"/>
          </a:p>
        </p:txBody>
      </p:sp>
    </p:spTree>
    <p:extLst>
      <p:ext uri="{BB962C8B-B14F-4D97-AF65-F5344CB8AC3E}">
        <p14:creationId xmlns:p14="http://schemas.microsoft.com/office/powerpoint/2010/main" val="17061875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CAPACITY BUILDING</a:t>
            </a:r>
          </a:p>
          <a:p>
            <a:pPr marR="362585" algn="just">
              <a:spcAft>
                <a:spcPts val="0"/>
              </a:spcAft>
            </a:pPr>
            <a:r>
              <a:rPr lang="en-PH" sz="1200" dirty="0">
                <a:effectLst/>
                <a:latin typeface="Arial" panose="020B0604020202020204" pitchFamily="34" charset="0"/>
                <a:ea typeface="Calibri" panose="020F0502020204030204" pitchFamily="34" charset="0"/>
              </a:rPr>
              <a:t>To capacitate/strengthen our regional branches and offices, we allowed some of our workforce to work from home to act as back end support while some reported on site to attend directly to some of our customers despite the physical restrictions on mobility. Also, we adopted the concept of “</a:t>
            </a:r>
            <a:r>
              <a:rPr lang="en-PH" sz="1200" dirty="0" err="1">
                <a:effectLst/>
                <a:latin typeface="Arial" panose="020B0604020202020204" pitchFamily="34" charset="0"/>
                <a:ea typeface="Calibri" panose="020F0502020204030204" pitchFamily="34" charset="0"/>
              </a:rPr>
              <a:t>Balik</a:t>
            </a:r>
            <a:r>
              <a:rPr lang="en-PH" sz="1200" dirty="0">
                <a:effectLst/>
                <a:latin typeface="Arial" panose="020B0604020202020204" pitchFamily="34" charset="0"/>
                <a:ea typeface="Calibri" panose="020F0502020204030204" pitchFamily="34" charset="0"/>
              </a:rPr>
              <a:t> </a:t>
            </a:r>
            <a:r>
              <a:rPr lang="en-PH" sz="1200" dirty="0" err="1">
                <a:effectLst/>
                <a:latin typeface="Arial" panose="020B0604020202020204" pitchFamily="34" charset="0"/>
                <a:ea typeface="Calibri" panose="020F0502020204030204" pitchFamily="34" charset="0"/>
              </a:rPr>
              <a:t>Probinsya</a:t>
            </a:r>
            <a:r>
              <a:rPr lang="en-PH" sz="1200" dirty="0">
                <a:effectLst/>
                <a:latin typeface="Arial" panose="020B0604020202020204" pitchFamily="34" charset="0"/>
                <a:ea typeface="Calibri" panose="020F0502020204030204" pitchFamily="34" charset="0"/>
              </a:rPr>
              <a:t> Program” of the government where personnel were allowed to go home to their provinces and report to the nearest regional branch or extension office.  This, along with the beefing up of personnel in the branches enabled our extension offices to process and release claims instead of just merely accepting loans and insurance applications from the members.    </a:t>
            </a:r>
            <a:endParaRPr lang="en-PH" sz="1400" dirty="0">
              <a:effectLst/>
              <a:latin typeface="Times New Roman" panose="02020603050405020304" pitchFamily="18" charset="0"/>
              <a:ea typeface="Times New Roman" panose="02020603050405020304" pitchFamily="18" charset="0"/>
            </a:endParaRPr>
          </a:p>
          <a:p>
            <a:endParaRPr lang="en-PH" dirty="0"/>
          </a:p>
        </p:txBody>
      </p:sp>
      <p:sp>
        <p:nvSpPr>
          <p:cNvPr id="4" name="Slide Number Placeholder 3"/>
          <p:cNvSpPr>
            <a:spLocks noGrp="1"/>
          </p:cNvSpPr>
          <p:nvPr>
            <p:ph type="sldNum" sz="quarter" idx="5"/>
          </p:nvPr>
        </p:nvSpPr>
        <p:spPr/>
        <p:txBody>
          <a:bodyPr/>
          <a:lstStyle/>
          <a:p>
            <a:fld id="{1F375327-8172-4578-A156-CB9E093D942B}" type="slidenum">
              <a:rPr lang="en-PH" smtClean="0"/>
              <a:t>7</a:t>
            </a:fld>
            <a:endParaRPr lang="en-PH"/>
          </a:p>
        </p:txBody>
      </p:sp>
    </p:spTree>
    <p:extLst>
      <p:ext uri="{BB962C8B-B14F-4D97-AF65-F5344CB8AC3E}">
        <p14:creationId xmlns:p14="http://schemas.microsoft.com/office/powerpoint/2010/main" val="4185805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BUSINESS PROCESS IMPROVEMENT &amp; INNOVATION</a:t>
            </a:r>
          </a:p>
          <a:p>
            <a:pPr marR="362585" algn="just">
              <a:spcAft>
                <a:spcPts val="0"/>
              </a:spcAft>
            </a:pPr>
            <a:r>
              <a:rPr lang="en-PH" sz="1200" dirty="0">
                <a:effectLst/>
                <a:latin typeface="Arial" panose="020B0604020202020204" pitchFamily="34" charset="0"/>
                <a:ea typeface="Times New Roman" panose="02020603050405020304" pitchFamily="18" charset="0"/>
              </a:rPr>
              <a:t>We also revisited our business processes where we improved our insurance application by task rationalization, decentralization and regularization of certain processes.  We had plenty of work discussions particularly at top level echelons and designed and implemented measures to cut on Turn Around Time of deliveries for certain phases of our insurance processing particularly in encoding and underwriting applications.  Along this line, we also engaged a business solution expert to help us in the initial documentation of all our core business processes.  </a:t>
            </a:r>
            <a:endParaRPr lang="en-PH" sz="1400" dirty="0">
              <a:effectLst/>
              <a:latin typeface="Times New Roman" panose="02020603050405020304" pitchFamily="18" charset="0"/>
              <a:ea typeface="Times New Roman" panose="02020603050405020304" pitchFamily="18" charset="0"/>
            </a:endParaRPr>
          </a:p>
          <a:p>
            <a:endParaRPr lang="en-PH" dirty="0"/>
          </a:p>
        </p:txBody>
      </p:sp>
      <p:sp>
        <p:nvSpPr>
          <p:cNvPr id="4" name="Slide Number Placeholder 3"/>
          <p:cNvSpPr>
            <a:spLocks noGrp="1"/>
          </p:cNvSpPr>
          <p:nvPr>
            <p:ph type="sldNum" sz="quarter" idx="5"/>
          </p:nvPr>
        </p:nvSpPr>
        <p:spPr/>
        <p:txBody>
          <a:bodyPr/>
          <a:lstStyle/>
          <a:p>
            <a:fld id="{1F375327-8172-4578-A156-CB9E093D942B}" type="slidenum">
              <a:rPr lang="en-PH" smtClean="0"/>
              <a:t>8</a:t>
            </a:fld>
            <a:endParaRPr lang="en-PH"/>
          </a:p>
        </p:txBody>
      </p:sp>
    </p:spTree>
    <p:extLst>
      <p:ext uri="{BB962C8B-B14F-4D97-AF65-F5344CB8AC3E}">
        <p14:creationId xmlns:p14="http://schemas.microsoft.com/office/powerpoint/2010/main" val="3373325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362585" algn="just">
              <a:spcAft>
                <a:spcPts val="0"/>
              </a:spcAft>
            </a:pPr>
            <a:r>
              <a:rPr lang="en-PH" sz="1200" dirty="0">
                <a:effectLst/>
                <a:latin typeface="Arial" panose="020B0604020202020204" pitchFamily="34" charset="0"/>
                <a:ea typeface="Times New Roman" panose="02020603050405020304" pitchFamily="18" charset="0"/>
              </a:rPr>
              <a:t>We also made innovations on some features of our existing products and launched new products that can be more useful and beneficial to the members, including those who are no longer in the service thru the adoption of the following programs and product:</a:t>
            </a:r>
            <a:endParaRPr lang="en-PH" sz="1400" dirty="0">
              <a:effectLst/>
              <a:latin typeface="Times New Roman" panose="02020603050405020304" pitchFamily="18" charset="0"/>
              <a:ea typeface="Times New Roman" panose="02020603050405020304" pitchFamily="18" charset="0"/>
            </a:endParaRPr>
          </a:p>
          <a:p>
            <a:pPr algn="just">
              <a:lnSpc>
                <a:spcPct val="107000"/>
              </a:lnSpc>
              <a:spcAft>
                <a:spcPts val="0"/>
              </a:spcAft>
            </a:pPr>
            <a:r>
              <a:rPr lang="en-PH" sz="1200" dirty="0">
                <a:effectLst/>
                <a:latin typeface="Arial" panose="020B0604020202020204" pitchFamily="34" charset="0"/>
                <a:ea typeface="Calibri" panose="020F0502020204030204" pitchFamily="34" charset="0"/>
                <a:cs typeface="Times New Roman" panose="02020603050405020304" pitchFamily="18" charset="0"/>
              </a:rPr>
              <a:t> </a:t>
            </a:r>
            <a:endParaRPr lang="en-PH"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362585" lvl="0" indent="-342900" algn="just">
              <a:lnSpc>
                <a:spcPct val="107000"/>
              </a:lnSpc>
              <a:spcAft>
                <a:spcPts val="0"/>
              </a:spcAft>
              <a:buFont typeface="Wingdings" panose="05000000000000000000" pitchFamily="2" charset="2"/>
              <a:buChar char=""/>
            </a:pPr>
            <a:r>
              <a:rPr lang="en-PH" sz="1200" dirty="0">
                <a:effectLst/>
                <a:latin typeface="Arial" panose="020B0604020202020204" pitchFamily="34" charset="0"/>
                <a:ea typeface="Calibri" panose="020F0502020204030204" pitchFamily="34" charset="0"/>
                <a:cs typeface="Times New Roman" panose="02020603050405020304" pitchFamily="18" charset="0"/>
              </a:rPr>
              <a:t>Grant of Free Benefit of COVID-19 Medical Assistance and KIA Benefit (CFAB Program) to </a:t>
            </a:r>
            <a:r>
              <a:rPr lang="en-PH" sz="1200" dirty="0" err="1">
                <a:effectLst/>
                <a:latin typeface="Arial" panose="020B0604020202020204" pitchFamily="34" charset="0"/>
                <a:ea typeface="Calibri" panose="020F0502020204030204" pitchFamily="34" charset="0"/>
                <a:cs typeface="Times New Roman" panose="02020603050405020304" pitchFamily="18" charset="0"/>
              </a:rPr>
              <a:t>frontliner</a:t>
            </a:r>
            <a:r>
              <a:rPr lang="en-PH" sz="1200" dirty="0">
                <a:effectLst/>
                <a:latin typeface="Arial" panose="020B0604020202020204" pitchFamily="34" charset="0"/>
                <a:ea typeface="Calibri" panose="020F0502020204030204" pitchFamily="34" charset="0"/>
                <a:cs typeface="Times New Roman" panose="02020603050405020304" pitchFamily="18" charset="0"/>
              </a:rPr>
              <a:t>-members infected with to include those who died from COVID-19 </a:t>
            </a:r>
            <a:endParaRPr lang="en-PH"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362585" lvl="0" indent="-342900" algn="just">
              <a:lnSpc>
                <a:spcPct val="107000"/>
              </a:lnSpc>
              <a:spcAft>
                <a:spcPts val="0"/>
              </a:spcAft>
              <a:buFont typeface="Wingdings" panose="05000000000000000000" pitchFamily="2" charset="2"/>
              <a:buChar char=""/>
            </a:pPr>
            <a:r>
              <a:rPr lang="en-PH" sz="1200" dirty="0">
                <a:effectLst/>
                <a:latin typeface="Arial" panose="020B0604020202020204" pitchFamily="34" charset="0"/>
                <a:ea typeface="Calibri" panose="020F0502020204030204" pitchFamily="34" charset="0"/>
                <a:cs typeface="Times New Roman" panose="02020603050405020304" pitchFamily="18" charset="0"/>
              </a:rPr>
              <a:t>Launch of Emergency Loan Program that is with the lowest interest rate (5.0% p.a.) last April to help extend financial assistance to members during the pandemic</a:t>
            </a:r>
            <a:endParaRPr lang="en-PH"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362585" lvl="0" indent="-342900" algn="just">
              <a:lnSpc>
                <a:spcPct val="107000"/>
              </a:lnSpc>
              <a:spcAft>
                <a:spcPts val="0"/>
              </a:spcAft>
              <a:buFont typeface="Wingdings" panose="05000000000000000000" pitchFamily="2" charset="2"/>
              <a:buChar char=""/>
            </a:pPr>
            <a:r>
              <a:rPr lang="en-PH" sz="1200" dirty="0">
                <a:effectLst/>
                <a:latin typeface="Arial" panose="020B0604020202020204" pitchFamily="34" charset="0"/>
                <a:ea typeface="Calibri" panose="020F0502020204030204" pitchFamily="34" charset="0"/>
                <a:cs typeface="Times New Roman" panose="02020603050405020304" pitchFamily="18" charset="0"/>
              </a:rPr>
              <a:t>Launch of the Comprehensive AFPMBAI Membership Program (CAMP)</a:t>
            </a:r>
            <a:endParaRPr lang="en-PH"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362585" lvl="0" indent="-342900" algn="just">
              <a:lnSpc>
                <a:spcPct val="107000"/>
              </a:lnSpc>
              <a:spcAft>
                <a:spcPts val="0"/>
              </a:spcAft>
              <a:buFont typeface="Wingdings" panose="05000000000000000000" pitchFamily="2" charset="2"/>
              <a:buChar char=""/>
            </a:pPr>
            <a:r>
              <a:rPr lang="en-PH" sz="1200" dirty="0">
                <a:effectLst/>
                <a:latin typeface="Arial" panose="020B0604020202020204" pitchFamily="34" charset="0"/>
                <a:ea typeface="Calibri" panose="020F0502020204030204" pitchFamily="34" charset="0"/>
                <a:cs typeface="Times New Roman" panose="02020603050405020304" pitchFamily="18" charset="0"/>
              </a:rPr>
              <a:t>Implementation of the first phase of lowered premium rates for convenient loan borrowing through our Credit Redemption Insurance (CRI)</a:t>
            </a:r>
            <a:endParaRPr lang="en-PH"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PH" dirty="0"/>
          </a:p>
        </p:txBody>
      </p:sp>
      <p:sp>
        <p:nvSpPr>
          <p:cNvPr id="4" name="Slide Number Placeholder 3"/>
          <p:cNvSpPr>
            <a:spLocks noGrp="1"/>
          </p:cNvSpPr>
          <p:nvPr>
            <p:ph type="sldNum" sz="quarter" idx="5"/>
          </p:nvPr>
        </p:nvSpPr>
        <p:spPr/>
        <p:txBody>
          <a:bodyPr/>
          <a:lstStyle/>
          <a:p>
            <a:fld id="{1F375327-8172-4578-A156-CB9E093D942B}" type="slidenum">
              <a:rPr lang="en-PH" smtClean="0"/>
              <a:t>9</a:t>
            </a:fld>
            <a:endParaRPr lang="en-PH"/>
          </a:p>
        </p:txBody>
      </p:sp>
    </p:spTree>
    <p:extLst>
      <p:ext uri="{BB962C8B-B14F-4D97-AF65-F5344CB8AC3E}">
        <p14:creationId xmlns:p14="http://schemas.microsoft.com/office/powerpoint/2010/main" val="1883706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242F4E-E1A0-49D4-9607-40C406C8E87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36C2D63-1294-475E-848C-9F9918EC92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9E1A989C-B627-4073-BC22-F25F079AF55B}"/>
              </a:ext>
            </a:extLst>
          </p:cNvPr>
          <p:cNvSpPr>
            <a:spLocks noGrp="1"/>
          </p:cNvSpPr>
          <p:nvPr>
            <p:ph type="dt" sz="half" idx="10"/>
          </p:nvPr>
        </p:nvSpPr>
        <p:spPr/>
        <p:txBody>
          <a:bodyPr/>
          <a:lstStyle/>
          <a:p>
            <a:fld id="{8257A64B-B06C-4101-A9F4-2F380A89BD56}" type="datetimeFigureOut">
              <a:rPr lang="en-US" smtClean="0"/>
              <a:t>5/7/2021</a:t>
            </a:fld>
            <a:endParaRPr lang="en-US"/>
          </a:p>
        </p:txBody>
      </p:sp>
      <p:sp>
        <p:nvSpPr>
          <p:cNvPr id="5" name="Footer Placeholder 4">
            <a:extLst>
              <a:ext uri="{FF2B5EF4-FFF2-40B4-BE49-F238E27FC236}">
                <a16:creationId xmlns:a16="http://schemas.microsoft.com/office/drawing/2014/main" xmlns="" id="{5E87A4D9-186D-4F42-9ABC-3856D895F8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C2722AF-37EB-4060-A17E-B96FB321FF8A}"/>
              </a:ext>
            </a:extLst>
          </p:cNvPr>
          <p:cNvSpPr>
            <a:spLocks noGrp="1"/>
          </p:cNvSpPr>
          <p:nvPr>
            <p:ph type="sldNum" sz="quarter" idx="12"/>
          </p:nvPr>
        </p:nvSpPr>
        <p:spPr/>
        <p:txBody>
          <a:bodyPr/>
          <a:lstStyle/>
          <a:p>
            <a:fld id="{CBECACEA-6563-4724-963D-8D528E5424FE}" type="slidenum">
              <a:rPr lang="en-US" smtClean="0"/>
              <a:t>‹#›</a:t>
            </a:fld>
            <a:endParaRPr lang="en-US"/>
          </a:p>
        </p:txBody>
      </p:sp>
    </p:spTree>
    <p:extLst>
      <p:ext uri="{BB962C8B-B14F-4D97-AF65-F5344CB8AC3E}">
        <p14:creationId xmlns:p14="http://schemas.microsoft.com/office/powerpoint/2010/main" val="9910305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C6844E-D430-43AE-B45D-5FC76A9A88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C00F804-2787-4644-8798-76E5554060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41F078C-C388-42BD-AB24-42C3C2E74950}"/>
              </a:ext>
            </a:extLst>
          </p:cNvPr>
          <p:cNvSpPr>
            <a:spLocks noGrp="1"/>
          </p:cNvSpPr>
          <p:nvPr>
            <p:ph type="dt" sz="half" idx="10"/>
          </p:nvPr>
        </p:nvSpPr>
        <p:spPr/>
        <p:txBody>
          <a:bodyPr/>
          <a:lstStyle/>
          <a:p>
            <a:fld id="{8257A64B-B06C-4101-A9F4-2F380A89BD56}" type="datetimeFigureOut">
              <a:rPr lang="en-US" smtClean="0"/>
              <a:t>5/7/2021</a:t>
            </a:fld>
            <a:endParaRPr lang="en-US"/>
          </a:p>
        </p:txBody>
      </p:sp>
      <p:sp>
        <p:nvSpPr>
          <p:cNvPr id="5" name="Footer Placeholder 4">
            <a:extLst>
              <a:ext uri="{FF2B5EF4-FFF2-40B4-BE49-F238E27FC236}">
                <a16:creationId xmlns:a16="http://schemas.microsoft.com/office/drawing/2014/main" xmlns="" id="{C35D6737-1EE9-4F9D-BE38-B02DCB2A2E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C0A3314-A619-4520-8DFB-E04788EC29D5}"/>
              </a:ext>
            </a:extLst>
          </p:cNvPr>
          <p:cNvSpPr>
            <a:spLocks noGrp="1"/>
          </p:cNvSpPr>
          <p:nvPr>
            <p:ph type="sldNum" sz="quarter" idx="12"/>
          </p:nvPr>
        </p:nvSpPr>
        <p:spPr/>
        <p:txBody>
          <a:bodyPr/>
          <a:lstStyle/>
          <a:p>
            <a:fld id="{CBECACEA-6563-4724-963D-8D528E5424FE}" type="slidenum">
              <a:rPr lang="en-US" smtClean="0"/>
              <a:t>‹#›</a:t>
            </a:fld>
            <a:endParaRPr lang="en-US"/>
          </a:p>
        </p:txBody>
      </p:sp>
    </p:spTree>
    <p:extLst>
      <p:ext uri="{BB962C8B-B14F-4D97-AF65-F5344CB8AC3E}">
        <p14:creationId xmlns:p14="http://schemas.microsoft.com/office/powerpoint/2010/main" val="41447071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A5DC951-7DAC-4ED6-970E-8D83A4C3FE8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4EB8892E-4F37-40B5-B6C0-F84CA4CBC01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7453C18-070F-4345-9B67-8B0A4F16E36B}"/>
              </a:ext>
            </a:extLst>
          </p:cNvPr>
          <p:cNvSpPr>
            <a:spLocks noGrp="1"/>
          </p:cNvSpPr>
          <p:nvPr>
            <p:ph type="dt" sz="half" idx="10"/>
          </p:nvPr>
        </p:nvSpPr>
        <p:spPr/>
        <p:txBody>
          <a:bodyPr/>
          <a:lstStyle/>
          <a:p>
            <a:fld id="{8257A64B-B06C-4101-A9F4-2F380A89BD56}" type="datetimeFigureOut">
              <a:rPr lang="en-US" smtClean="0"/>
              <a:t>5/7/2021</a:t>
            </a:fld>
            <a:endParaRPr lang="en-US"/>
          </a:p>
        </p:txBody>
      </p:sp>
      <p:sp>
        <p:nvSpPr>
          <p:cNvPr id="5" name="Footer Placeholder 4">
            <a:extLst>
              <a:ext uri="{FF2B5EF4-FFF2-40B4-BE49-F238E27FC236}">
                <a16:creationId xmlns:a16="http://schemas.microsoft.com/office/drawing/2014/main" xmlns="" id="{BF48B0B3-7FF3-4A21-AA3F-9B1E8F5B35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18F4226-A2F3-48E9-B6CC-D9E848DC0597}"/>
              </a:ext>
            </a:extLst>
          </p:cNvPr>
          <p:cNvSpPr>
            <a:spLocks noGrp="1"/>
          </p:cNvSpPr>
          <p:nvPr>
            <p:ph type="sldNum" sz="quarter" idx="12"/>
          </p:nvPr>
        </p:nvSpPr>
        <p:spPr/>
        <p:txBody>
          <a:bodyPr/>
          <a:lstStyle/>
          <a:p>
            <a:fld id="{CBECACEA-6563-4724-963D-8D528E5424FE}" type="slidenum">
              <a:rPr lang="en-US" smtClean="0"/>
              <a:t>‹#›</a:t>
            </a:fld>
            <a:endParaRPr lang="en-US"/>
          </a:p>
        </p:txBody>
      </p:sp>
    </p:spTree>
    <p:extLst>
      <p:ext uri="{BB962C8B-B14F-4D97-AF65-F5344CB8AC3E}">
        <p14:creationId xmlns:p14="http://schemas.microsoft.com/office/powerpoint/2010/main" val="29717964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A91C9B-03CE-47AA-A6B4-479DE450A2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416523E-C356-4DFA-8E6E-405EDC7257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8B3A7D2-4492-435C-A9CB-B2D8300D0F3B}"/>
              </a:ext>
            </a:extLst>
          </p:cNvPr>
          <p:cNvSpPr>
            <a:spLocks noGrp="1"/>
          </p:cNvSpPr>
          <p:nvPr>
            <p:ph type="dt" sz="half" idx="10"/>
          </p:nvPr>
        </p:nvSpPr>
        <p:spPr/>
        <p:txBody>
          <a:bodyPr/>
          <a:lstStyle/>
          <a:p>
            <a:fld id="{8257A64B-B06C-4101-A9F4-2F380A89BD56}" type="datetimeFigureOut">
              <a:rPr lang="en-US" smtClean="0"/>
              <a:t>5/7/2021</a:t>
            </a:fld>
            <a:endParaRPr lang="en-US"/>
          </a:p>
        </p:txBody>
      </p:sp>
      <p:sp>
        <p:nvSpPr>
          <p:cNvPr id="5" name="Footer Placeholder 4">
            <a:extLst>
              <a:ext uri="{FF2B5EF4-FFF2-40B4-BE49-F238E27FC236}">
                <a16:creationId xmlns:a16="http://schemas.microsoft.com/office/drawing/2014/main" xmlns="" id="{7F11DCDF-E006-4F48-857C-FC1A42C088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4830F23-512A-411F-ACD9-37E98F2322E8}"/>
              </a:ext>
            </a:extLst>
          </p:cNvPr>
          <p:cNvSpPr>
            <a:spLocks noGrp="1"/>
          </p:cNvSpPr>
          <p:nvPr>
            <p:ph type="sldNum" sz="quarter" idx="12"/>
          </p:nvPr>
        </p:nvSpPr>
        <p:spPr/>
        <p:txBody>
          <a:bodyPr/>
          <a:lstStyle/>
          <a:p>
            <a:fld id="{CBECACEA-6563-4724-963D-8D528E5424FE}" type="slidenum">
              <a:rPr lang="en-US" smtClean="0"/>
              <a:t>‹#›</a:t>
            </a:fld>
            <a:endParaRPr lang="en-US"/>
          </a:p>
        </p:txBody>
      </p:sp>
    </p:spTree>
    <p:extLst>
      <p:ext uri="{BB962C8B-B14F-4D97-AF65-F5344CB8AC3E}">
        <p14:creationId xmlns:p14="http://schemas.microsoft.com/office/powerpoint/2010/main" val="2692579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BBE447-CB07-4830-BECF-9CDCAE9D8CA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9CE7C302-5135-48AF-B31E-4BE3CBAA2B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443FCAD-F9AF-4130-8D58-2A8FCDEDCD70}"/>
              </a:ext>
            </a:extLst>
          </p:cNvPr>
          <p:cNvSpPr>
            <a:spLocks noGrp="1"/>
          </p:cNvSpPr>
          <p:nvPr>
            <p:ph type="dt" sz="half" idx="10"/>
          </p:nvPr>
        </p:nvSpPr>
        <p:spPr/>
        <p:txBody>
          <a:bodyPr/>
          <a:lstStyle/>
          <a:p>
            <a:fld id="{8257A64B-B06C-4101-A9F4-2F380A89BD56}" type="datetimeFigureOut">
              <a:rPr lang="en-US" smtClean="0"/>
              <a:t>5/7/2021</a:t>
            </a:fld>
            <a:endParaRPr lang="en-US"/>
          </a:p>
        </p:txBody>
      </p:sp>
      <p:sp>
        <p:nvSpPr>
          <p:cNvPr id="5" name="Footer Placeholder 4">
            <a:extLst>
              <a:ext uri="{FF2B5EF4-FFF2-40B4-BE49-F238E27FC236}">
                <a16:creationId xmlns:a16="http://schemas.microsoft.com/office/drawing/2014/main" xmlns="" id="{6FF60F4F-92FE-4243-9277-7F4F6DEA26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399BB96-097A-468E-8E54-7CE5D53BADD5}"/>
              </a:ext>
            </a:extLst>
          </p:cNvPr>
          <p:cNvSpPr>
            <a:spLocks noGrp="1"/>
          </p:cNvSpPr>
          <p:nvPr>
            <p:ph type="sldNum" sz="quarter" idx="12"/>
          </p:nvPr>
        </p:nvSpPr>
        <p:spPr/>
        <p:txBody>
          <a:bodyPr/>
          <a:lstStyle/>
          <a:p>
            <a:fld id="{CBECACEA-6563-4724-963D-8D528E5424FE}" type="slidenum">
              <a:rPr lang="en-US" smtClean="0"/>
              <a:t>‹#›</a:t>
            </a:fld>
            <a:endParaRPr lang="en-US"/>
          </a:p>
        </p:txBody>
      </p:sp>
    </p:spTree>
    <p:extLst>
      <p:ext uri="{BB962C8B-B14F-4D97-AF65-F5344CB8AC3E}">
        <p14:creationId xmlns:p14="http://schemas.microsoft.com/office/powerpoint/2010/main" val="115426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B9A9EF-CAB7-464C-925B-A071A0F6E5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18EE1FF-B7DD-4074-8849-BDD1B121F97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D304F39-4D7E-4EB8-9C42-DBEB28B423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07BB67B-7C5E-4B9E-A75B-16DD2A31ACAD}"/>
              </a:ext>
            </a:extLst>
          </p:cNvPr>
          <p:cNvSpPr>
            <a:spLocks noGrp="1"/>
          </p:cNvSpPr>
          <p:nvPr>
            <p:ph type="dt" sz="half" idx="10"/>
          </p:nvPr>
        </p:nvSpPr>
        <p:spPr/>
        <p:txBody>
          <a:bodyPr/>
          <a:lstStyle/>
          <a:p>
            <a:fld id="{8257A64B-B06C-4101-A9F4-2F380A89BD56}" type="datetimeFigureOut">
              <a:rPr lang="en-US" smtClean="0"/>
              <a:t>5/7/2021</a:t>
            </a:fld>
            <a:endParaRPr lang="en-US"/>
          </a:p>
        </p:txBody>
      </p:sp>
      <p:sp>
        <p:nvSpPr>
          <p:cNvPr id="6" name="Footer Placeholder 5">
            <a:extLst>
              <a:ext uri="{FF2B5EF4-FFF2-40B4-BE49-F238E27FC236}">
                <a16:creationId xmlns:a16="http://schemas.microsoft.com/office/drawing/2014/main" xmlns="" id="{0B320164-428C-4C3B-B88D-4B0C5F9D24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7C92B56-1FF6-4244-A0AD-FE2371D74B85}"/>
              </a:ext>
            </a:extLst>
          </p:cNvPr>
          <p:cNvSpPr>
            <a:spLocks noGrp="1"/>
          </p:cNvSpPr>
          <p:nvPr>
            <p:ph type="sldNum" sz="quarter" idx="12"/>
          </p:nvPr>
        </p:nvSpPr>
        <p:spPr/>
        <p:txBody>
          <a:bodyPr/>
          <a:lstStyle/>
          <a:p>
            <a:fld id="{CBECACEA-6563-4724-963D-8D528E5424FE}" type="slidenum">
              <a:rPr lang="en-US" smtClean="0"/>
              <a:t>‹#›</a:t>
            </a:fld>
            <a:endParaRPr lang="en-US"/>
          </a:p>
        </p:txBody>
      </p:sp>
    </p:spTree>
    <p:extLst>
      <p:ext uri="{BB962C8B-B14F-4D97-AF65-F5344CB8AC3E}">
        <p14:creationId xmlns:p14="http://schemas.microsoft.com/office/powerpoint/2010/main" val="249595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DADF95-3928-4425-A83C-B83DEFCB435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E85BBCB-9607-46C9-AA41-A6EB9C048D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1C9A9C3-9763-4F33-A2E9-85D976F64EE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92782D8-1799-485B-B2F5-B5D9161973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049BEE6-46D2-4B63-BAF3-E8B992DCC2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CFE9382A-937C-4F7B-9893-D26B53966CF4}"/>
              </a:ext>
            </a:extLst>
          </p:cNvPr>
          <p:cNvSpPr>
            <a:spLocks noGrp="1"/>
          </p:cNvSpPr>
          <p:nvPr>
            <p:ph type="dt" sz="half" idx="10"/>
          </p:nvPr>
        </p:nvSpPr>
        <p:spPr/>
        <p:txBody>
          <a:bodyPr/>
          <a:lstStyle/>
          <a:p>
            <a:fld id="{8257A64B-B06C-4101-A9F4-2F380A89BD56}" type="datetimeFigureOut">
              <a:rPr lang="en-US" smtClean="0"/>
              <a:t>5/7/2021</a:t>
            </a:fld>
            <a:endParaRPr lang="en-US"/>
          </a:p>
        </p:txBody>
      </p:sp>
      <p:sp>
        <p:nvSpPr>
          <p:cNvPr id="8" name="Footer Placeholder 7">
            <a:extLst>
              <a:ext uri="{FF2B5EF4-FFF2-40B4-BE49-F238E27FC236}">
                <a16:creationId xmlns:a16="http://schemas.microsoft.com/office/drawing/2014/main" xmlns="" id="{9F5CE025-1D00-4932-98F7-AC7F85CFE7E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59C36A3F-1F1B-4AB6-9296-5F29A0981C85}"/>
              </a:ext>
            </a:extLst>
          </p:cNvPr>
          <p:cNvSpPr>
            <a:spLocks noGrp="1"/>
          </p:cNvSpPr>
          <p:nvPr>
            <p:ph type="sldNum" sz="quarter" idx="12"/>
          </p:nvPr>
        </p:nvSpPr>
        <p:spPr/>
        <p:txBody>
          <a:bodyPr/>
          <a:lstStyle/>
          <a:p>
            <a:fld id="{CBECACEA-6563-4724-963D-8D528E5424FE}" type="slidenum">
              <a:rPr lang="en-US" smtClean="0"/>
              <a:t>‹#›</a:t>
            </a:fld>
            <a:endParaRPr lang="en-US"/>
          </a:p>
        </p:txBody>
      </p:sp>
    </p:spTree>
    <p:extLst>
      <p:ext uri="{BB962C8B-B14F-4D97-AF65-F5344CB8AC3E}">
        <p14:creationId xmlns:p14="http://schemas.microsoft.com/office/powerpoint/2010/main" val="279073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1F950B-7DC0-48AF-86C5-772AB8AF8E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79CDFC0-A53B-407D-A098-705C695721CD}"/>
              </a:ext>
            </a:extLst>
          </p:cNvPr>
          <p:cNvSpPr>
            <a:spLocks noGrp="1"/>
          </p:cNvSpPr>
          <p:nvPr>
            <p:ph type="dt" sz="half" idx="10"/>
          </p:nvPr>
        </p:nvSpPr>
        <p:spPr/>
        <p:txBody>
          <a:bodyPr/>
          <a:lstStyle/>
          <a:p>
            <a:fld id="{8257A64B-B06C-4101-A9F4-2F380A89BD56}" type="datetimeFigureOut">
              <a:rPr lang="en-US" smtClean="0"/>
              <a:t>5/7/2021</a:t>
            </a:fld>
            <a:endParaRPr lang="en-US"/>
          </a:p>
        </p:txBody>
      </p:sp>
      <p:sp>
        <p:nvSpPr>
          <p:cNvPr id="4" name="Footer Placeholder 3">
            <a:extLst>
              <a:ext uri="{FF2B5EF4-FFF2-40B4-BE49-F238E27FC236}">
                <a16:creationId xmlns:a16="http://schemas.microsoft.com/office/drawing/2014/main" xmlns="" id="{3CC3DEAF-E827-4C96-B533-B01C3A11403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6DD51BAC-738F-4D8C-B7FC-71FAF9B9301A}"/>
              </a:ext>
            </a:extLst>
          </p:cNvPr>
          <p:cNvSpPr>
            <a:spLocks noGrp="1"/>
          </p:cNvSpPr>
          <p:nvPr>
            <p:ph type="sldNum" sz="quarter" idx="12"/>
          </p:nvPr>
        </p:nvSpPr>
        <p:spPr/>
        <p:txBody>
          <a:bodyPr/>
          <a:lstStyle/>
          <a:p>
            <a:fld id="{CBECACEA-6563-4724-963D-8D528E5424FE}" type="slidenum">
              <a:rPr lang="en-US" smtClean="0"/>
              <a:t>‹#›</a:t>
            </a:fld>
            <a:endParaRPr lang="en-US"/>
          </a:p>
        </p:txBody>
      </p:sp>
    </p:spTree>
    <p:extLst>
      <p:ext uri="{BB962C8B-B14F-4D97-AF65-F5344CB8AC3E}">
        <p14:creationId xmlns:p14="http://schemas.microsoft.com/office/powerpoint/2010/main" val="19565773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E9371C1-3B5A-415F-B002-90AE0533E528}"/>
              </a:ext>
            </a:extLst>
          </p:cNvPr>
          <p:cNvSpPr>
            <a:spLocks noGrp="1"/>
          </p:cNvSpPr>
          <p:nvPr>
            <p:ph type="dt" sz="half" idx="10"/>
          </p:nvPr>
        </p:nvSpPr>
        <p:spPr/>
        <p:txBody>
          <a:bodyPr/>
          <a:lstStyle/>
          <a:p>
            <a:fld id="{8257A64B-B06C-4101-A9F4-2F380A89BD56}" type="datetimeFigureOut">
              <a:rPr lang="en-US" smtClean="0"/>
              <a:t>5/7/2021</a:t>
            </a:fld>
            <a:endParaRPr lang="en-US"/>
          </a:p>
        </p:txBody>
      </p:sp>
      <p:sp>
        <p:nvSpPr>
          <p:cNvPr id="3" name="Footer Placeholder 2">
            <a:extLst>
              <a:ext uri="{FF2B5EF4-FFF2-40B4-BE49-F238E27FC236}">
                <a16:creationId xmlns:a16="http://schemas.microsoft.com/office/drawing/2014/main" xmlns="" id="{2D6CC0DA-CD05-45A3-94E4-5B6E1B0C71A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F3B893F-5592-451C-BE5D-EA31D20B436A}"/>
              </a:ext>
            </a:extLst>
          </p:cNvPr>
          <p:cNvSpPr>
            <a:spLocks noGrp="1"/>
          </p:cNvSpPr>
          <p:nvPr>
            <p:ph type="sldNum" sz="quarter" idx="12"/>
          </p:nvPr>
        </p:nvSpPr>
        <p:spPr/>
        <p:txBody>
          <a:bodyPr/>
          <a:lstStyle/>
          <a:p>
            <a:fld id="{CBECACEA-6563-4724-963D-8D528E5424FE}" type="slidenum">
              <a:rPr lang="en-US" smtClean="0"/>
              <a:t>‹#›</a:t>
            </a:fld>
            <a:endParaRPr lang="en-US"/>
          </a:p>
        </p:txBody>
      </p:sp>
    </p:spTree>
    <p:extLst>
      <p:ext uri="{BB962C8B-B14F-4D97-AF65-F5344CB8AC3E}">
        <p14:creationId xmlns:p14="http://schemas.microsoft.com/office/powerpoint/2010/main" val="1082553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4144F9-DF69-4710-AF66-DECD6337B6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B1F6A5B6-3731-414E-8E92-04CE86313F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82B85A0-FCFF-4A19-BD5C-FADA1D6431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5634E02-68E3-4129-92B1-D6081AE52846}"/>
              </a:ext>
            </a:extLst>
          </p:cNvPr>
          <p:cNvSpPr>
            <a:spLocks noGrp="1"/>
          </p:cNvSpPr>
          <p:nvPr>
            <p:ph type="dt" sz="half" idx="10"/>
          </p:nvPr>
        </p:nvSpPr>
        <p:spPr/>
        <p:txBody>
          <a:bodyPr/>
          <a:lstStyle/>
          <a:p>
            <a:fld id="{8257A64B-B06C-4101-A9F4-2F380A89BD56}" type="datetimeFigureOut">
              <a:rPr lang="en-US" smtClean="0"/>
              <a:t>5/7/2021</a:t>
            </a:fld>
            <a:endParaRPr lang="en-US"/>
          </a:p>
        </p:txBody>
      </p:sp>
      <p:sp>
        <p:nvSpPr>
          <p:cNvPr id="6" name="Footer Placeholder 5">
            <a:extLst>
              <a:ext uri="{FF2B5EF4-FFF2-40B4-BE49-F238E27FC236}">
                <a16:creationId xmlns:a16="http://schemas.microsoft.com/office/drawing/2014/main" xmlns="" id="{A79C1B1E-6017-466B-BEF2-AEBCA76E80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415400F-F502-4372-BD67-8DBE9B7D1741}"/>
              </a:ext>
            </a:extLst>
          </p:cNvPr>
          <p:cNvSpPr>
            <a:spLocks noGrp="1"/>
          </p:cNvSpPr>
          <p:nvPr>
            <p:ph type="sldNum" sz="quarter" idx="12"/>
          </p:nvPr>
        </p:nvSpPr>
        <p:spPr/>
        <p:txBody>
          <a:bodyPr/>
          <a:lstStyle/>
          <a:p>
            <a:fld id="{CBECACEA-6563-4724-963D-8D528E5424FE}" type="slidenum">
              <a:rPr lang="en-US" smtClean="0"/>
              <a:t>‹#›</a:t>
            </a:fld>
            <a:endParaRPr lang="en-US"/>
          </a:p>
        </p:txBody>
      </p:sp>
    </p:spTree>
    <p:extLst>
      <p:ext uri="{BB962C8B-B14F-4D97-AF65-F5344CB8AC3E}">
        <p14:creationId xmlns:p14="http://schemas.microsoft.com/office/powerpoint/2010/main" val="405867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320956-8171-45A9-A4B0-D8375E3092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CD7645E-3DC6-4E89-962E-F30732B7CF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68E08B23-1914-4109-BEF3-B8FF5C4794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274C6C4-5A7A-43E4-A270-814196D5DA6B}"/>
              </a:ext>
            </a:extLst>
          </p:cNvPr>
          <p:cNvSpPr>
            <a:spLocks noGrp="1"/>
          </p:cNvSpPr>
          <p:nvPr>
            <p:ph type="dt" sz="half" idx="10"/>
          </p:nvPr>
        </p:nvSpPr>
        <p:spPr/>
        <p:txBody>
          <a:bodyPr/>
          <a:lstStyle/>
          <a:p>
            <a:fld id="{8257A64B-B06C-4101-A9F4-2F380A89BD56}" type="datetimeFigureOut">
              <a:rPr lang="en-US" smtClean="0"/>
              <a:t>5/7/2021</a:t>
            </a:fld>
            <a:endParaRPr lang="en-US"/>
          </a:p>
        </p:txBody>
      </p:sp>
      <p:sp>
        <p:nvSpPr>
          <p:cNvPr id="6" name="Footer Placeholder 5">
            <a:extLst>
              <a:ext uri="{FF2B5EF4-FFF2-40B4-BE49-F238E27FC236}">
                <a16:creationId xmlns:a16="http://schemas.microsoft.com/office/drawing/2014/main" xmlns="" id="{C023D391-0022-4D6B-8C10-5BFF683863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40D4697-DC64-4B2B-8134-8EF983BF4E49}"/>
              </a:ext>
            </a:extLst>
          </p:cNvPr>
          <p:cNvSpPr>
            <a:spLocks noGrp="1"/>
          </p:cNvSpPr>
          <p:nvPr>
            <p:ph type="sldNum" sz="quarter" idx="12"/>
          </p:nvPr>
        </p:nvSpPr>
        <p:spPr/>
        <p:txBody>
          <a:bodyPr/>
          <a:lstStyle/>
          <a:p>
            <a:fld id="{CBECACEA-6563-4724-963D-8D528E5424FE}" type="slidenum">
              <a:rPr lang="en-US" smtClean="0"/>
              <a:t>‹#›</a:t>
            </a:fld>
            <a:endParaRPr lang="en-US"/>
          </a:p>
        </p:txBody>
      </p:sp>
    </p:spTree>
    <p:extLst>
      <p:ext uri="{BB962C8B-B14F-4D97-AF65-F5344CB8AC3E}">
        <p14:creationId xmlns:p14="http://schemas.microsoft.com/office/powerpoint/2010/main" val="13036238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1C8C7AA-238E-4552-AA9E-36AD5D2337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EB7416F-290B-4FCF-BA30-E4E1CC520D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A0F7840-FE76-40DE-A1B8-428F6CE07D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57A64B-B06C-4101-A9F4-2F380A89BD56}" type="datetimeFigureOut">
              <a:rPr lang="en-US" smtClean="0"/>
              <a:t>5/7/2021</a:t>
            </a:fld>
            <a:endParaRPr lang="en-US"/>
          </a:p>
        </p:txBody>
      </p:sp>
      <p:sp>
        <p:nvSpPr>
          <p:cNvPr id="5" name="Footer Placeholder 4">
            <a:extLst>
              <a:ext uri="{FF2B5EF4-FFF2-40B4-BE49-F238E27FC236}">
                <a16:creationId xmlns:a16="http://schemas.microsoft.com/office/drawing/2014/main" xmlns="" id="{1399BCE1-DA71-4755-937A-05E9D88221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BDD5CE6E-0266-4DB6-842E-DF7E46B4BD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ECACEA-6563-4724-963D-8D528E5424FE}" type="slidenum">
              <a:rPr lang="en-US" smtClean="0"/>
              <a:t>‹#›</a:t>
            </a:fld>
            <a:endParaRPr lang="en-US"/>
          </a:p>
        </p:txBody>
      </p:sp>
    </p:spTree>
    <p:extLst>
      <p:ext uri="{BB962C8B-B14F-4D97-AF65-F5344CB8AC3E}">
        <p14:creationId xmlns:p14="http://schemas.microsoft.com/office/powerpoint/2010/main" val="15614493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1.png"/><Relationship Id="rId5" Type="http://schemas.microsoft.com/office/2007/relationships/hdphoto" Target="../media/hdphoto2.wdp"/><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jpg"/><Relationship Id="rId4" Type="http://schemas.openxmlformats.org/officeDocument/2006/relationships/image" Target="../media/image33.jpg"/></Relationships>
</file>

<file path=ppt/slides/_rels/slide12.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2.jpg"/><Relationship Id="rId7" Type="http://schemas.openxmlformats.org/officeDocument/2006/relationships/image" Target="../media/image39.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jpg"/><Relationship Id="rId10" Type="http://schemas.openxmlformats.org/officeDocument/2006/relationships/image" Target="../media/image42.png"/><Relationship Id="rId4" Type="http://schemas.openxmlformats.org/officeDocument/2006/relationships/image" Target="../media/image36.jpg"/><Relationship Id="rId9" Type="http://schemas.openxmlformats.org/officeDocument/2006/relationships/image" Target="../media/image41.png"/></Relationships>
</file>

<file path=ppt/slides/_rels/slide1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jpg"/><Relationship Id="rId7"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jpe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54.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jpg"/></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6.jpg"/><Relationship Id="rId4" Type="http://schemas.openxmlformats.org/officeDocument/2006/relationships/image" Target="../media/image55.jpg"/></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8" Type="http://schemas.openxmlformats.org/officeDocument/2006/relationships/image" Target="../media/image62.jpg"/><Relationship Id="rId3" Type="http://schemas.openxmlformats.org/officeDocument/2006/relationships/image" Target="../media/image2.jpg"/><Relationship Id="rId7" Type="http://schemas.openxmlformats.org/officeDocument/2006/relationships/image" Target="../media/image61.jfi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jpeg"/><Relationship Id="rId10" Type="http://schemas.openxmlformats.org/officeDocument/2006/relationships/image" Target="../media/image64.jpg"/><Relationship Id="rId4" Type="http://schemas.openxmlformats.org/officeDocument/2006/relationships/image" Target="../media/image58.jpg"/><Relationship Id="rId9" Type="http://schemas.openxmlformats.org/officeDocument/2006/relationships/image" Target="../media/image63.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jf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7.jpg"/><Relationship Id="rId4" Type="http://schemas.openxmlformats.org/officeDocument/2006/relationships/image" Target="../media/image66.jpg"/></Relationships>
</file>

<file path=ppt/slides/_rels/slide22.xml.rels><?xml version="1.0" encoding="UTF-8" standalone="yes"?>
<Relationships xmlns="http://schemas.openxmlformats.org/package/2006/relationships"><Relationship Id="rId8" Type="http://schemas.openxmlformats.org/officeDocument/2006/relationships/image" Target="../media/image72.jpg"/><Relationship Id="rId3" Type="http://schemas.openxmlformats.org/officeDocument/2006/relationships/image" Target="../media/image2.jpg"/><Relationship Id="rId7" Type="http://schemas.openxmlformats.org/officeDocument/2006/relationships/image" Target="../media/image71.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0.jpg"/><Relationship Id="rId5" Type="http://schemas.openxmlformats.org/officeDocument/2006/relationships/image" Target="../media/image69.jpg"/><Relationship Id="rId4" Type="http://schemas.openxmlformats.org/officeDocument/2006/relationships/image" Target="../media/image68.jpg"/><Relationship Id="rId9" Type="http://schemas.openxmlformats.org/officeDocument/2006/relationships/image" Target="../media/image73.png"/></Relationships>
</file>

<file path=ppt/slides/_rels/slide23.xml.rels><?xml version="1.0" encoding="UTF-8" standalone="yes"?>
<Relationships xmlns="http://schemas.openxmlformats.org/package/2006/relationships"><Relationship Id="rId8" Type="http://schemas.openxmlformats.org/officeDocument/2006/relationships/image" Target="../media/image78.jpg"/><Relationship Id="rId3" Type="http://schemas.openxmlformats.org/officeDocument/2006/relationships/image" Target="../media/image2.jpg"/><Relationship Id="rId7" Type="http://schemas.openxmlformats.org/officeDocument/2006/relationships/image" Target="../media/image77.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jpg"/><Relationship Id="rId4" Type="http://schemas.openxmlformats.org/officeDocument/2006/relationships/image" Target="../media/image74.png"/></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80.jpeg"/><Relationship Id="rId4" Type="http://schemas.openxmlformats.org/officeDocument/2006/relationships/image" Target="../media/image79.png"/></Relationships>
</file>

<file path=ppt/slides/_rels/slide25.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2.jpg"/><Relationship Id="rId7" Type="http://schemas.openxmlformats.org/officeDocument/2006/relationships/image" Target="../media/image84.jp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3.jfif"/><Relationship Id="rId5" Type="http://schemas.openxmlformats.org/officeDocument/2006/relationships/image" Target="../media/image82.jpeg"/><Relationship Id="rId4" Type="http://schemas.openxmlformats.org/officeDocument/2006/relationships/image" Target="../media/image81.jfif"/></Relationships>
</file>

<file path=ppt/slides/_rels/slide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27.xml.rels><?xml version="1.0" encoding="UTF-8" standalone="yes"?>
<Relationships xmlns="http://schemas.openxmlformats.org/package/2006/relationships"><Relationship Id="rId8" Type="http://schemas.openxmlformats.org/officeDocument/2006/relationships/image" Target="../media/image91.tmp"/><Relationship Id="rId3" Type="http://schemas.openxmlformats.org/officeDocument/2006/relationships/image" Target="../media/image2.jpg"/><Relationship Id="rId7" Type="http://schemas.openxmlformats.org/officeDocument/2006/relationships/image" Target="../media/image90.tmp"/><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89.tmp"/><Relationship Id="rId5" Type="http://schemas.openxmlformats.org/officeDocument/2006/relationships/image" Target="../media/image88.tmp"/><Relationship Id="rId4" Type="http://schemas.openxmlformats.org/officeDocument/2006/relationships/image" Target="../media/image87.tmp"/></Relationships>
</file>

<file path=ppt/slides/_rels/slide28.xml.rels><?xml version="1.0" encoding="UTF-8" standalone="yes"?>
<Relationships xmlns="http://schemas.openxmlformats.org/package/2006/relationships"><Relationship Id="rId8" Type="http://schemas.openxmlformats.org/officeDocument/2006/relationships/image" Target="../media/image95.jpeg"/><Relationship Id="rId13" Type="http://schemas.openxmlformats.org/officeDocument/2006/relationships/image" Target="../media/image100.jpeg"/><Relationship Id="rId18" Type="http://schemas.openxmlformats.org/officeDocument/2006/relationships/image" Target="../media/image104.png"/><Relationship Id="rId3" Type="http://schemas.openxmlformats.org/officeDocument/2006/relationships/image" Target="../media/image2.jpg"/><Relationship Id="rId21" Type="http://schemas.openxmlformats.org/officeDocument/2006/relationships/image" Target="../media/image107.jpeg"/><Relationship Id="rId7" Type="http://schemas.openxmlformats.org/officeDocument/2006/relationships/image" Target="../media/image94.jpeg"/><Relationship Id="rId12" Type="http://schemas.openxmlformats.org/officeDocument/2006/relationships/image" Target="../media/image99.jpeg"/><Relationship Id="rId17" Type="http://schemas.openxmlformats.org/officeDocument/2006/relationships/image" Target="../media/image103.png"/><Relationship Id="rId2" Type="http://schemas.openxmlformats.org/officeDocument/2006/relationships/notesSlide" Target="../notesSlides/notesSlide28.xml"/><Relationship Id="rId16" Type="http://schemas.openxmlformats.org/officeDocument/2006/relationships/image" Target="../media/image102.jpeg"/><Relationship Id="rId20" Type="http://schemas.openxmlformats.org/officeDocument/2006/relationships/image" Target="../media/image106.jpeg"/><Relationship Id="rId1" Type="http://schemas.openxmlformats.org/officeDocument/2006/relationships/slideLayout" Target="../slideLayouts/slideLayout2.xml"/><Relationship Id="rId6" Type="http://schemas.openxmlformats.org/officeDocument/2006/relationships/hyperlink" Target="http://rds.yahoo.com/_ylt=A0Je5x5AzNZE5swAbBWJzbkF;_ylu=X3oDMTBkYTNuNGk0BHBvcwMxMARzZWMDc3I-/SIG=1e6d665l3/EXP=1155014080/**http:/images.search.yahoo.com/search/images/view?back=http://images.search.yahoo.com/search/images?p=philippine+navy+&amp;ei=UTF-8&amp;fr=sfp&amp;x=wrt&amp;w=116&amp;h=115&amp;imgurl=philippinenavy.tripod.com/index_files/pnseal.gif&amp;rurl=http://philippinenavy.tripod.com/&amp;size=11.4kB&amp;name=pnseal.gif&amp;p=philippine+navy&amp;type=gif&amp;no=10&amp;tt=528&amp;ei=UTF-8" TargetMode="External"/><Relationship Id="rId11" Type="http://schemas.openxmlformats.org/officeDocument/2006/relationships/image" Target="../media/image98.jpeg"/><Relationship Id="rId5" Type="http://schemas.openxmlformats.org/officeDocument/2006/relationships/image" Target="../media/image93.png"/><Relationship Id="rId15" Type="http://schemas.openxmlformats.org/officeDocument/2006/relationships/image" Target="../media/image101.jpeg"/><Relationship Id="rId10" Type="http://schemas.openxmlformats.org/officeDocument/2006/relationships/image" Target="../media/image97.jpeg"/><Relationship Id="rId19" Type="http://schemas.openxmlformats.org/officeDocument/2006/relationships/image" Target="../media/image105.jpeg"/><Relationship Id="rId4" Type="http://schemas.openxmlformats.org/officeDocument/2006/relationships/image" Target="../media/image92.jpeg"/><Relationship Id="rId9" Type="http://schemas.openxmlformats.org/officeDocument/2006/relationships/image" Target="../media/image96.png"/><Relationship Id="rId14" Type="http://schemas.openxmlformats.org/officeDocument/2006/relationships/hyperlink" Target="http://www.paf.mil.ph/index.html"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08.jp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jpg"/><Relationship Id="rId7"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fif"/><Relationship Id="rId4" Type="http://schemas.openxmlformats.org/officeDocument/2006/relationships/image" Target="../media/image7.jfif"/></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jp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jpg"/><Relationship Id="rId7"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22.jp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C13953-AEB5-4EFD-8DDE-5EF810D9E0BD}"/>
              </a:ext>
            </a:extLst>
          </p:cNvPr>
          <p:cNvSpPr>
            <a:spLocks noGrp="1"/>
          </p:cNvSpPr>
          <p:nvPr>
            <p:ph type="title"/>
          </p:nvPr>
        </p:nvSpPr>
        <p:spPr/>
        <p:txBody>
          <a:bodyPr/>
          <a:lstStyle/>
          <a:p>
            <a:endParaRPr lang="en-PH"/>
          </a:p>
        </p:txBody>
      </p:sp>
      <p:pic>
        <p:nvPicPr>
          <p:cNvPr id="5" name="Content Placeholder 4">
            <a:extLst>
              <a:ext uri="{FF2B5EF4-FFF2-40B4-BE49-F238E27FC236}">
                <a16:creationId xmlns:a16="http://schemas.microsoft.com/office/drawing/2014/main" xmlns="" id="{93E732F2-FE21-407B-9BBD-125AE01146C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6" name="TextBox 5">
            <a:extLst>
              <a:ext uri="{FF2B5EF4-FFF2-40B4-BE49-F238E27FC236}">
                <a16:creationId xmlns:a16="http://schemas.microsoft.com/office/drawing/2014/main" xmlns="" id="{33743D19-A291-4F18-A22D-E52112BFAB38}"/>
              </a:ext>
            </a:extLst>
          </p:cNvPr>
          <p:cNvSpPr txBox="1"/>
          <p:nvPr/>
        </p:nvSpPr>
        <p:spPr>
          <a:xfrm>
            <a:off x="1303020" y="4640117"/>
            <a:ext cx="9376423" cy="1815882"/>
          </a:xfrm>
          <a:prstGeom prst="rect">
            <a:avLst/>
          </a:prstGeom>
          <a:noFill/>
        </p:spPr>
        <p:txBody>
          <a:bodyPr wrap="square" rtlCol="0">
            <a:spAutoFit/>
          </a:bodyPr>
          <a:lstStyle/>
          <a:p>
            <a:pPr algn="ctr"/>
            <a:r>
              <a:rPr lang="en-US" sz="3600" b="1" dirty="0">
                <a:latin typeface="Lato Black" panose="020F0A02020204030203" pitchFamily="34" charset="0"/>
              </a:rPr>
              <a:t>Report of the President &amp; CEO</a:t>
            </a:r>
          </a:p>
          <a:p>
            <a:pPr lvl="0" algn="ctr"/>
            <a:r>
              <a:rPr lang="en-PH" sz="4000" b="1" dirty="0">
                <a:latin typeface="Lato Black" panose="020F0A02020204030203" pitchFamily="34" charset="0"/>
              </a:rPr>
              <a:t>MGEN RIZALDO B </a:t>
            </a:r>
            <a:r>
              <a:rPr lang="en-PH" sz="4000" b="1">
                <a:latin typeface="Lato Black" panose="020F0A02020204030203" pitchFamily="34" charset="0"/>
              </a:rPr>
              <a:t>LIMOSO  PA </a:t>
            </a:r>
            <a:r>
              <a:rPr lang="en-PH" sz="4000" b="1" dirty="0">
                <a:latin typeface="Lato Black" panose="020F0A02020204030203" pitchFamily="34" charset="0"/>
              </a:rPr>
              <a:t>(RET)</a:t>
            </a:r>
          </a:p>
          <a:p>
            <a:endParaRPr lang="en-US" sz="3600" b="1" dirty="0">
              <a:solidFill>
                <a:srgbClr val="0F9503"/>
              </a:solidFill>
              <a:latin typeface="Lato Black" panose="020F0A02020204030203" pitchFamily="34" charset="0"/>
            </a:endParaRPr>
          </a:p>
        </p:txBody>
      </p:sp>
    </p:spTree>
    <p:extLst>
      <p:ext uri="{BB962C8B-B14F-4D97-AF65-F5344CB8AC3E}">
        <p14:creationId xmlns:p14="http://schemas.microsoft.com/office/powerpoint/2010/main" val="28421309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5E982D-41BE-4C72-9B96-75BC0C989B77}"/>
              </a:ext>
            </a:extLst>
          </p:cNvPr>
          <p:cNvSpPr>
            <a:spLocks noGrp="1"/>
          </p:cNvSpPr>
          <p:nvPr>
            <p:ph type="title"/>
          </p:nvPr>
        </p:nvSpPr>
        <p:spPr/>
        <p:txBody>
          <a:bodyPr/>
          <a:lstStyle/>
          <a:p>
            <a:endParaRPr lang="en-PH"/>
          </a:p>
        </p:txBody>
      </p:sp>
      <p:sp>
        <p:nvSpPr>
          <p:cNvPr id="6" name="TextBox 5">
            <a:extLst>
              <a:ext uri="{FF2B5EF4-FFF2-40B4-BE49-F238E27FC236}">
                <a16:creationId xmlns:a16="http://schemas.microsoft.com/office/drawing/2014/main" xmlns="" id="{1E212A3C-BA29-4146-9BFF-356C432376A7}"/>
              </a:ext>
            </a:extLst>
          </p:cNvPr>
          <p:cNvSpPr txBox="1"/>
          <p:nvPr/>
        </p:nvSpPr>
        <p:spPr>
          <a:xfrm>
            <a:off x="0" y="2366020"/>
            <a:ext cx="12192000" cy="4451682"/>
          </a:xfrm>
          <a:prstGeom prst="rect">
            <a:avLst/>
          </a:prstGeom>
          <a:solidFill>
            <a:schemeClr val="accent6">
              <a:lumMod val="20000"/>
              <a:lumOff val="80000"/>
            </a:schemeClr>
          </a:solidFill>
        </p:spPr>
        <p:txBody>
          <a:bodyPr wrap="square" rtlCol="0">
            <a:spAutoFit/>
          </a:bodyPr>
          <a:lstStyle/>
          <a:p>
            <a:endParaRPr lang="en-PH" dirty="0"/>
          </a:p>
        </p:txBody>
      </p:sp>
      <p:pic>
        <p:nvPicPr>
          <p:cNvPr id="5" name="Content Placeholder 4">
            <a:extLst>
              <a:ext uri="{FF2B5EF4-FFF2-40B4-BE49-F238E27FC236}">
                <a16:creationId xmlns:a16="http://schemas.microsoft.com/office/drawing/2014/main" xmlns="" id="{6161FFE0-1F9D-408F-BEEB-3753E7F0DBE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
            <a:ext cx="12192000" cy="2406316"/>
          </a:xfrm>
        </p:spPr>
      </p:pic>
      <p:sp>
        <p:nvSpPr>
          <p:cNvPr id="7" name="Subtitle 9">
            <a:extLst>
              <a:ext uri="{FF2B5EF4-FFF2-40B4-BE49-F238E27FC236}">
                <a16:creationId xmlns:a16="http://schemas.microsoft.com/office/drawing/2014/main" xmlns="" id="{20052718-4DF2-4518-B88B-B68A2E7BAFDC}"/>
              </a:ext>
            </a:extLst>
          </p:cNvPr>
          <p:cNvSpPr txBox="1">
            <a:spLocks/>
          </p:cNvSpPr>
          <p:nvPr/>
        </p:nvSpPr>
        <p:spPr>
          <a:xfrm>
            <a:off x="-611297" y="5237335"/>
            <a:ext cx="6755735" cy="86538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nSpc>
                <a:spcPct val="100000"/>
              </a:lnSpc>
              <a:spcBef>
                <a:spcPts val="600"/>
              </a:spcBef>
              <a:defRPr/>
            </a:pPr>
            <a:r>
              <a:rPr lang="en-US" sz="2000" b="1" dirty="0">
                <a:ln w="0"/>
                <a:solidFill>
                  <a:srgbClr val="002060"/>
                </a:solidFill>
                <a:effectLst>
                  <a:outerShdw blurRad="38100" dist="19050" dir="2700000" algn="tl" rotWithShape="0">
                    <a:prstClr val="black">
                      <a:alpha val="40000"/>
                    </a:prstClr>
                  </a:outerShdw>
                </a:effectLst>
                <a:latin typeface="Calibri" panose="020F0502020204030204"/>
                <a:cs typeface="+mn-cs"/>
              </a:rPr>
              <a:t>MEDAL</a:t>
            </a:r>
            <a:endParaRPr lang="en-US" sz="2000" b="1" dirty="0">
              <a:ln w="0"/>
              <a:solidFill>
                <a:srgbClr val="002060"/>
              </a:solidFill>
              <a:effectLst>
                <a:outerShdw blurRad="38100" dist="19050" dir="2700000" algn="tl" rotWithShape="0">
                  <a:schemeClr val="dk1">
                    <a:alpha val="40000"/>
                  </a:schemeClr>
                </a:outerShdw>
              </a:effectLst>
            </a:endParaRPr>
          </a:p>
          <a:p>
            <a:pPr marL="0" marR="0" lvl="0" indent="0"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2000" b="1" dirty="0">
                <a:ln w="0"/>
                <a:solidFill>
                  <a:srgbClr val="002060"/>
                </a:solidFill>
                <a:effectLst>
                  <a:outerShdw blurRad="38100" dist="19050" dir="2700000" algn="tl" rotWithShape="0">
                    <a:schemeClr val="dk1">
                      <a:alpha val="40000"/>
                    </a:schemeClr>
                  </a:outerShdw>
                </a:effectLst>
              </a:rPr>
              <a:t>(Enhanced Members’ Educational </a:t>
            </a:r>
          </a:p>
          <a:p>
            <a:pPr marL="0" marR="0" lvl="0" indent="0"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2000" b="1" dirty="0">
                <a:ln w="0"/>
                <a:solidFill>
                  <a:srgbClr val="002060"/>
                </a:solidFill>
                <a:effectLst>
                  <a:outerShdw blurRad="38100" dist="19050" dir="2700000" algn="tl" rotWithShape="0">
                    <a:schemeClr val="dk1">
                      <a:alpha val="40000"/>
                    </a:schemeClr>
                  </a:outerShdw>
                </a:effectLst>
              </a:rPr>
              <a:t>Assistance Loan)</a:t>
            </a:r>
            <a:endParaRPr kumimoji="0" lang="en-US" sz="2000" b="1" i="0" u="none" strike="noStrike" kern="1200" normalizeH="0" baseline="0" noProof="0" dirty="0">
              <a:ln w="0"/>
              <a:solidFill>
                <a:srgbClr val="002060"/>
              </a:solidFill>
              <a:effectLst>
                <a:outerShdw blurRad="38100" dist="19050" dir="2700000" algn="tl" rotWithShape="0">
                  <a:schemeClr val="dk1">
                    <a:alpha val="40000"/>
                  </a:schemeClr>
                </a:outerShdw>
              </a:effectLst>
              <a:uLnTx/>
              <a:uFillTx/>
            </a:endParaRPr>
          </a:p>
        </p:txBody>
      </p:sp>
      <p:sp>
        <p:nvSpPr>
          <p:cNvPr id="9" name="Subtitle 9">
            <a:extLst>
              <a:ext uri="{FF2B5EF4-FFF2-40B4-BE49-F238E27FC236}">
                <a16:creationId xmlns:a16="http://schemas.microsoft.com/office/drawing/2014/main" xmlns="" id="{56BF1D11-6CB2-4AC8-8E1B-15082BF11F8B}"/>
              </a:ext>
            </a:extLst>
          </p:cNvPr>
          <p:cNvSpPr txBox="1">
            <a:spLocks/>
          </p:cNvSpPr>
          <p:nvPr/>
        </p:nvSpPr>
        <p:spPr>
          <a:xfrm>
            <a:off x="6363713" y="4724433"/>
            <a:ext cx="6755735" cy="86538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2000" b="1" dirty="0">
                <a:ln w="0"/>
                <a:solidFill>
                  <a:srgbClr val="002060"/>
                </a:solidFill>
                <a:effectLst>
                  <a:outerShdw blurRad="38100" dist="19050" dir="2700000" algn="tl" rotWithShape="0">
                    <a:schemeClr val="dk1">
                      <a:alpha val="40000"/>
                    </a:schemeClr>
                  </a:outerShdw>
                </a:effectLst>
              </a:rPr>
              <a:t>For Retired </a:t>
            </a:r>
          </a:p>
          <a:p>
            <a:pPr marL="0" marR="0" lvl="0" indent="0"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2000" b="1" dirty="0">
                <a:ln w="0"/>
                <a:solidFill>
                  <a:srgbClr val="002060"/>
                </a:solidFill>
                <a:effectLst>
                  <a:outerShdw blurRad="38100" dist="19050" dir="2700000" algn="tl" rotWithShape="0">
                    <a:schemeClr val="dk1">
                      <a:alpha val="40000"/>
                    </a:schemeClr>
                  </a:outerShdw>
                </a:effectLst>
              </a:rPr>
              <a:t>&amp; </a:t>
            </a:r>
          </a:p>
          <a:p>
            <a:pPr marL="0" marR="0" lvl="0" indent="0"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2000" b="1" dirty="0">
                <a:ln w="0"/>
                <a:solidFill>
                  <a:srgbClr val="002060"/>
                </a:solidFill>
                <a:effectLst>
                  <a:outerShdw blurRad="38100" dist="19050" dir="2700000" algn="tl" rotWithShape="0">
                    <a:schemeClr val="dk1">
                      <a:alpha val="40000"/>
                    </a:schemeClr>
                  </a:outerShdw>
                </a:effectLst>
              </a:rPr>
              <a:t>Associate Members       </a:t>
            </a:r>
            <a:endParaRPr kumimoji="0" lang="en-US" sz="2000" b="1" i="0" u="none" strike="noStrike" kern="1200" normalizeH="0" baseline="0" noProof="0" dirty="0">
              <a:ln w="0"/>
              <a:solidFill>
                <a:srgbClr val="002060"/>
              </a:solidFill>
              <a:effectLst>
                <a:outerShdw blurRad="38100" dist="19050" dir="2700000" algn="tl" rotWithShape="0">
                  <a:schemeClr val="dk1">
                    <a:alpha val="40000"/>
                  </a:schemeClr>
                </a:outerShdw>
              </a:effectLst>
              <a:uLnTx/>
              <a:uFillTx/>
            </a:endParaRPr>
          </a:p>
        </p:txBody>
      </p:sp>
      <p:sp>
        <p:nvSpPr>
          <p:cNvPr id="12" name="Subtitle 9">
            <a:extLst>
              <a:ext uri="{FF2B5EF4-FFF2-40B4-BE49-F238E27FC236}">
                <a16:creationId xmlns:a16="http://schemas.microsoft.com/office/drawing/2014/main" xmlns="" id="{6F794F66-B20A-47C1-B9AB-9A455F6A10F2}"/>
              </a:ext>
            </a:extLst>
          </p:cNvPr>
          <p:cNvSpPr txBox="1">
            <a:spLocks/>
          </p:cNvSpPr>
          <p:nvPr/>
        </p:nvSpPr>
        <p:spPr>
          <a:xfrm>
            <a:off x="2809828" y="2426193"/>
            <a:ext cx="6755735" cy="86538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dirty="0">
                <a:ln w="0"/>
                <a:solidFill>
                  <a:schemeClr val="accent2"/>
                </a:solidFill>
                <a:effectLst>
                  <a:outerShdw blurRad="38100" dist="38100" dir="2700000" algn="tl">
                    <a:srgbClr val="000000">
                      <a:alpha val="43137"/>
                    </a:srgbClr>
                  </a:outerShdw>
                  <a:reflection blurRad="6350" stA="53000" endA="300" endPos="35500" dir="5400000" sy="-90000" algn="bl" rotWithShape="0"/>
                </a:effectLst>
              </a:rPr>
              <a:t>BUSINESS PROCESS IMPROVEMENT &amp; INNOVATION    </a:t>
            </a:r>
            <a:endParaRPr kumimoji="0" lang="en-US" b="1" i="0" u="none" strike="noStrike" kern="1200" cap="none" spc="0" normalizeH="0" baseline="0" noProof="0" dirty="0">
              <a:ln w="0"/>
              <a:solidFill>
                <a:schemeClr val="accent2"/>
              </a:solidFill>
              <a:effectLst>
                <a:outerShdw blurRad="38100" dist="38100" dir="2700000" algn="tl">
                  <a:srgbClr val="000000">
                    <a:alpha val="43137"/>
                  </a:srgbClr>
                </a:outerShdw>
                <a:reflection blurRad="6350" stA="53000" endA="300" endPos="35500" dir="5400000" sy="-90000" algn="bl" rotWithShape="0"/>
              </a:effectLst>
              <a:uLnTx/>
              <a:uFillTx/>
            </a:endParaRPr>
          </a:p>
        </p:txBody>
      </p:sp>
      <p:pic>
        <p:nvPicPr>
          <p:cNvPr id="13" name="Picture 12">
            <a:extLst>
              <a:ext uri="{FF2B5EF4-FFF2-40B4-BE49-F238E27FC236}">
                <a16:creationId xmlns:a16="http://schemas.microsoft.com/office/drawing/2014/main" xmlns="" id="{5037304F-4472-48A9-851C-8F161E2E861A}"/>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397" b="100000" l="3580" r="99702">
                        <a14:foregroundMark x1="39200" y1="38547" x2="79833" y2="40922"/>
                        <a14:foregroundMark x1="21539" y1="37430" x2="21778" y2="56983"/>
                        <a14:foregroundMark x1="26551" y1="40922" x2="27566" y2="47486"/>
                        <a14:foregroundMark x1="82816" y1="35615" x2="82816" y2="52235"/>
                        <a14:foregroundMark x1="34129" y1="55168" x2="34129" y2="55168"/>
                        <a14:foregroundMark x1="31623" y1="61034" x2="25776" y2="75838"/>
                        <a14:foregroundMark x1="29057" y1="63408" x2="25060" y2="69413"/>
                        <a14:foregroundMark x1="35621" y1="71648" x2="29594" y2="78212"/>
                        <a14:foregroundMark x1="40692" y1="60475" x2="43198" y2="61732"/>
                        <a14:foregroundMark x1="58890" y1="67598" x2="58890" y2="67598"/>
                        <a14:foregroundMark x1="64916" y1="62291" x2="64916" y2="62291"/>
                        <a14:foregroundMark x1="74761" y1="69972" x2="74761" y2="69972"/>
                        <a14:foregroundMark x1="73508" y1="62291" x2="73508" y2="62291"/>
                        <a14:foregroundMark x1="80549" y1="65782" x2="80549" y2="65782"/>
                      </a14:backgroundRemoval>
                    </a14:imgEffect>
                  </a14:imgLayer>
                </a14:imgProps>
              </a:ext>
              <a:ext uri="{28A0092B-C50C-407E-A947-70E740481C1C}">
                <a14:useLocalDpi xmlns:a14="http://schemas.microsoft.com/office/drawing/2010/main" val="0"/>
              </a:ext>
            </a:extLst>
          </a:blip>
          <a:stretch>
            <a:fillRect/>
          </a:stretch>
        </p:blipFill>
        <p:spPr>
          <a:xfrm>
            <a:off x="8098638" y="2949382"/>
            <a:ext cx="3285887" cy="1980089"/>
          </a:xfrm>
          <a:prstGeom prst="rect">
            <a:avLst/>
          </a:prstGeom>
          <a:ln w="228600" cap="sq" cmpd="thickThin">
            <a:noFill/>
            <a:prstDash val="solid"/>
            <a:miter lim="800000"/>
          </a:ln>
          <a:effectLst>
            <a:innerShdw blurRad="76200">
              <a:srgbClr val="000000"/>
            </a:innerShdw>
          </a:effectLst>
        </p:spPr>
      </p:pic>
      <p:pic>
        <p:nvPicPr>
          <p:cNvPr id="14" name="Picture 13">
            <a:extLst>
              <a:ext uri="{FF2B5EF4-FFF2-40B4-BE49-F238E27FC236}">
                <a16:creationId xmlns:a16="http://schemas.microsoft.com/office/drawing/2014/main" xmlns="" id="{EA6A4538-4FC4-4A14-A630-95618FE9FDBF}"/>
              </a:ext>
            </a:extLst>
          </p:cNvPr>
          <p:cNvPicPr>
            <a:picLocks noChangeAspect="1"/>
          </p:cNvPicPr>
          <p:nvPr/>
        </p:nvPicPr>
        <p:blipFill>
          <a:blip r:embed="rId6"/>
          <a:stretch>
            <a:fillRect/>
          </a:stretch>
        </p:blipFill>
        <p:spPr>
          <a:xfrm>
            <a:off x="5410108" y="3311452"/>
            <a:ext cx="2827731" cy="33215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xmlns="" id="{826A4B68-A8A8-4D2F-9816-893EC12A1F5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4142" y="3291576"/>
            <a:ext cx="4454907" cy="1941124"/>
          </a:xfrm>
          <a:prstGeom prst="rect">
            <a:avLst/>
          </a:prstGeom>
        </p:spPr>
      </p:pic>
    </p:spTree>
    <p:extLst>
      <p:ext uri="{BB962C8B-B14F-4D97-AF65-F5344CB8AC3E}">
        <p14:creationId xmlns:p14="http://schemas.microsoft.com/office/powerpoint/2010/main" val="20045865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5E982D-41BE-4C72-9B96-75BC0C989B77}"/>
              </a:ext>
            </a:extLst>
          </p:cNvPr>
          <p:cNvSpPr>
            <a:spLocks noGrp="1"/>
          </p:cNvSpPr>
          <p:nvPr>
            <p:ph type="title"/>
          </p:nvPr>
        </p:nvSpPr>
        <p:spPr/>
        <p:txBody>
          <a:bodyPr/>
          <a:lstStyle/>
          <a:p>
            <a:endParaRPr lang="en-PH"/>
          </a:p>
        </p:txBody>
      </p:sp>
      <p:sp>
        <p:nvSpPr>
          <p:cNvPr id="6" name="TextBox 5">
            <a:extLst>
              <a:ext uri="{FF2B5EF4-FFF2-40B4-BE49-F238E27FC236}">
                <a16:creationId xmlns:a16="http://schemas.microsoft.com/office/drawing/2014/main" xmlns="" id="{1E212A3C-BA29-4146-9BFF-356C432376A7}"/>
              </a:ext>
            </a:extLst>
          </p:cNvPr>
          <p:cNvSpPr txBox="1"/>
          <p:nvPr/>
        </p:nvSpPr>
        <p:spPr>
          <a:xfrm>
            <a:off x="0" y="806117"/>
            <a:ext cx="12191999" cy="6051883"/>
          </a:xfrm>
          <a:prstGeom prst="rect">
            <a:avLst/>
          </a:prstGeom>
          <a:solidFill>
            <a:schemeClr val="accent6">
              <a:lumMod val="20000"/>
              <a:lumOff val="80000"/>
            </a:schemeClr>
          </a:solidFill>
        </p:spPr>
        <p:txBody>
          <a:bodyPr wrap="square" rtlCol="0">
            <a:spAutoFit/>
          </a:bodyPr>
          <a:lstStyle/>
          <a:p>
            <a:endParaRPr lang="en-PH" dirty="0"/>
          </a:p>
        </p:txBody>
      </p:sp>
      <p:pic>
        <p:nvPicPr>
          <p:cNvPr id="5" name="Content Placeholder 4">
            <a:extLst>
              <a:ext uri="{FF2B5EF4-FFF2-40B4-BE49-F238E27FC236}">
                <a16:creationId xmlns:a16="http://schemas.microsoft.com/office/drawing/2014/main" xmlns="" id="{6161FFE0-1F9D-408F-BEEB-3753E7F0DBE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
            <a:ext cx="12192000" cy="2406316"/>
          </a:xfrm>
        </p:spPr>
      </p:pic>
      <p:sp>
        <p:nvSpPr>
          <p:cNvPr id="7" name="Subtitle 9">
            <a:extLst>
              <a:ext uri="{FF2B5EF4-FFF2-40B4-BE49-F238E27FC236}">
                <a16:creationId xmlns:a16="http://schemas.microsoft.com/office/drawing/2014/main" xmlns="" id="{E368A471-BDF0-4B80-B56B-36705EDE5A91}"/>
              </a:ext>
            </a:extLst>
          </p:cNvPr>
          <p:cNvSpPr txBox="1">
            <a:spLocks/>
          </p:cNvSpPr>
          <p:nvPr/>
        </p:nvSpPr>
        <p:spPr>
          <a:xfrm>
            <a:off x="2809828" y="2426193"/>
            <a:ext cx="6755735" cy="86538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dirty="0">
                <a:ln w="0"/>
                <a:solidFill>
                  <a:schemeClr val="accent2"/>
                </a:solidFill>
                <a:effectLst>
                  <a:outerShdw blurRad="38100" dist="38100" dir="2700000" algn="tl">
                    <a:srgbClr val="000000">
                      <a:alpha val="43137"/>
                    </a:srgbClr>
                  </a:outerShdw>
                  <a:reflection blurRad="6350" stA="53000" endA="300" endPos="35500" dir="5400000" sy="-90000" algn="bl" rotWithShape="0"/>
                </a:effectLst>
              </a:rPr>
              <a:t>BUSINESS PROCESS IMPROVEMENT &amp; INNOVATION    </a:t>
            </a:r>
            <a:endParaRPr kumimoji="0" lang="en-US" b="1" i="0" u="none" strike="noStrike" kern="1200" cap="none" spc="0" normalizeH="0" baseline="0" noProof="0" dirty="0">
              <a:ln w="0"/>
              <a:solidFill>
                <a:schemeClr val="accent2"/>
              </a:solidFill>
              <a:effectLst>
                <a:outerShdw blurRad="38100" dist="38100" dir="2700000" algn="tl">
                  <a:srgbClr val="000000">
                    <a:alpha val="43137"/>
                  </a:srgbClr>
                </a:outerShdw>
                <a:reflection blurRad="6350" stA="53000" endA="300" endPos="35500" dir="5400000" sy="-90000" algn="bl" rotWithShape="0"/>
              </a:effectLst>
              <a:uLnTx/>
              <a:uFillTx/>
            </a:endParaRPr>
          </a:p>
        </p:txBody>
      </p:sp>
      <p:pic>
        <p:nvPicPr>
          <p:cNvPr id="4" name="Picture 3">
            <a:extLst>
              <a:ext uri="{FF2B5EF4-FFF2-40B4-BE49-F238E27FC236}">
                <a16:creationId xmlns:a16="http://schemas.microsoft.com/office/drawing/2014/main" xmlns="" id="{54326FE8-7893-40E2-B2E6-D2AD15ABF0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7130" y="3732567"/>
            <a:ext cx="4204585" cy="2128904"/>
          </a:xfrm>
          <a:prstGeom prst="rect">
            <a:avLst/>
          </a:prstGeom>
        </p:spPr>
      </p:pic>
      <p:pic>
        <p:nvPicPr>
          <p:cNvPr id="9" name="Picture 8">
            <a:extLst>
              <a:ext uri="{FF2B5EF4-FFF2-40B4-BE49-F238E27FC236}">
                <a16:creationId xmlns:a16="http://schemas.microsoft.com/office/drawing/2014/main" xmlns="" id="{09E86E4A-31CA-4B85-816F-6451BC37ED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285" y="3732567"/>
            <a:ext cx="3181786" cy="2128904"/>
          </a:xfrm>
          <a:prstGeom prst="rect">
            <a:avLst/>
          </a:prstGeom>
        </p:spPr>
      </p:pic>
      <p:pic>
        <p:nvPicPr>
          <p:cNvPr id="11" name="Picture 10">
            <a:extLst>
              <a:ext uri="{FF2B5EF4-FFF2-40B4-BE49-F238E27FC236}">
                <a16:creationId xmlns:a16="http://schemas.microsoft.com/office/drawing/2014/main" xmlns="" id="{98167916-42A6-49A7-B141-A23F8E8A80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30899" y="3732567"/>
            <a:ext cx="3311627" cy="2128903"/>
          </a:xfrm>
          <a:prstGeom prst="rect">
            <a:avLst/>
          </a:prstGeom>
        </p:spPr>
      </p:pic>
      <p:sp>
        <p:nvSpPr>
          <p:cNvPr id="10" name="Subtitle 9">
            <a:extLst>
              <a:ext uri="{FF2B5EF4-FFF2-40B4-BE49-F238E27FC236}">
                <a16:creationId xmlns:a16="http://schemas.microsoft.com/office/drawing/2014/main" xmlns="" id="{88A190A6-F3F9-476E-9F2F-85D45DA1F8BC}"/>
              </a:ext>
            </a:extLst>
          </p:cNvPr>
          <p:cNvSpPr txBox="1">
            <a:spLocks/>
          </p:cNvSpPr>
          <p:nvPr/>
        </p:nvSpPr>
        <p:spPr>
          <a:xfrm>
            <a:off x="2605292" y="6012493"/>
            <a:ext cx="6755735" cy="86538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b="1" dirty="0">
                <a:ln w="0"/>
                <a:solidFill>
                  <a:srgbClr val="002060"/>
                </a:solidFill>
                <a:effectLst>
                  <a:outerShdw blurRad="38100" dist="19050" dir="2700000" algn="tl" rotWithShape="0">
                    <a:schemeClr val="dk1">
                      <a:alpha val="40000"/>
                    </a:schemeClr>
                  </a:outerShdw>
                </a:effectLst>
              </a:rPr>
              <a:t>New Work Arrangement        </a:t>
            </a:r>
            <a:endParaRPr kumimoji="0" lang="en-US" b="1" i="0" u="none" strike="noStrike" kern="1200" normalizeH="0" baseline="0" noProof="0" dirty="0">
              <a:ln w="0"/>
              <a:solidFill>
                <a:srgbClr val="002060"/>
              </a:solidFill>
              <a:effectLst>
                <a:outerShdw blurRad="38100" dist="19050" dir="2700000" algn="tl" rotWithShape="0">
                  <a:schemeClr val="dk1">
                    <a:alpha val="40000"/>
                  </a:schemeClr>
                </a:outerShdw>
              </a:effectLst>
              <a:uLnTx/>
              <a:uFillTx/>
            </a:endParaRPr>
          </a:p>
        </p:txBody>
      </p:sp>
    </p:spTree>
    <p:extLst>
      <p:ext uri="{BB962C8B-B14F-4D97-AF65-F5344CB8AC3E}">
        <p14:creationId xmlns:p14="http://schemas.microsoft.com/office/powerpoint/2010/main" val="40446930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5E982D-41BE-4C72-9B96-75BC0C989B77}"/>
              </a:ext>
            </a:extLst>
          </p:cNvPr>
          <p:cNvSpPr>
            <a:spLocks noGrp="1"/>
          </p:cNvSpPr>
          <p:nvPr>
            <p:ph type="title"/>
          </p:nvPr>
        </p:nvSpPr>
        <p:spPr/>
        <p:txBody>
          <a:bodyPr/>
          <a:lstStyle/>
          <a:p>
            <a:endParaRPr lang="en-PH"/>
          </a:p>
        </p:txBody>
      </p:sp>
      <p:sp>
        <p:nvSpPr>
          <p:cNvPr id="6" name="TextBox 5">
            <a:extLst>
              <a:ext uri="{FF2B5EF4-FFF2-40B4-BE49-F238E27FC236}">
                <a16:creationId xmlns:a16="http://schemas.microsoft.com/office/drawing/2014/main" xmlns="" id="{1E212A3C-BA29-4146-9BFF-356C432376A7}"/>
              </a:ext>
            </a:extLst>
          </p:cNvPr>
          <p:cNvSpPr txBox="1"/>
          <p:nvPr/>
        </p:nvSpPr>
        <p:spPr>
          <a:xfrm>
            <a:off x="0" y="806117"/>
            <a:ext cx="12191999" cy="6051883"/>
          </a:xfrm>
          <a:prstGeom prst="rect">
            <a:avLst/>
          </a:prstGeom>
          <a:solidFill>
            <a:schemeClr val="accent6">
              <a:lumMod val="20000"/>
              <a:lumOff val="80000"/>
            </a:schemeClr>
          </a:solidFill>
        </p:spPr>
        <p:txBody>
          <a:bodyPr wrap="square" rtlCol="0">
            <a:spAutoFit/>
          </a:bodyPr>
          <a:lstStyle/>
          <a:p>
            <a:endParaRPr lang="en-PH" dirty="0"/>
          </a:p>
        </p:txBody>
      </p:sp>
      <p:pic>
        <p:nvPicPr>
          <p:cNvPr id="5" name="Content Placeholder 4">
            <a:extLst>
              <a:ext uri="{FF2B5EF4-FFF2-40B4-BE49-F238E27FC236}">
                <a16:creationId xmlns:a16="http://schemas.microsoft.com/office/drawing/2014/main" xmlns="" id="{6161FFE0-1F9D-408F-BEEB-3753E7F0DBE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
            <a:ext cx="12192000" cy="2406316"/>
          </a:xfrm>
        </p:spPr>
      </p:pic>
      <p:sp>
        <p:nvSpPr>
          <p:cNvPr id="7" name="Subtitle 9">
            <a:extLst>
              <a:ext uri="{FF2B5EF4-FFF2-40B4-BE49-F238E27FC236}">
                <a16:creationId xmlns:a16="http://schemas.microsoft.com/office/drawing/2014/main" xmlns="" id="{E368A471-BDF0-4B80-B56B-36705EDE5A91}"/>
              </a:ext>
            </a:extLst>
          </p:cNvPr>
          <p:cNvSpPr txBox="1">
            <a:spLocks/>
          </p:cNvSpPr>
          <p:nvPr/>
        </p:nvSpPr>
        <p:spPr>
          <a:xfrm>
            <a:off x="2809828" y="2426193"/>
            <a:ext cx="6755735" cy="86538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dirty="0">
                <a:ln w="0"/>
                <a:solidFill>
                  <a:schemeClr val="accent2"/>
                </a:solidFill>
                <a:effectLst>
                  <a:outerShdw blurRad="38100" dist="38100" dir="2700000" algn="tl">
                    <a:srgbClr val="000000">
                      <a:alpha val="43137"/>
                    </a:srgbClr>
                  </a:outerShdw>
                  <a:reflection blurRad="6350" stA="53000" endA="300" endPos="35500" dir="5400000" sy="-90000" algn="bl" rotWithShape="0"/>
                </a:effectLst>
              </a:rPr>
              <a:t>BUSINESS PROCESS IMPROVEMENT &amp; INNOVATION    </a:t>
            </a:r>
            <a:endParaRPr kumimoji="0" lang="en-US" b="1" i="0" u="none" strike="noStrike" kern="1200" cap="none" spc="0" normalizeH="0" baseline="0" noProof="0" dirty="0">
              <a:ln w="0"/>
              <a:solidFill>
                <a:schemeClr val="accent2"/>
              </a:solidFill>
              <a:effectLst>
                <a:outerShdw blurRad="38100" dist="38100" dir="2700000" algn="tl">
                  <a:srgbClr val="000000">
                    <a:alpha val="43137"/>
                  </a:srgbClr>
                </a:outerShdw>
                <a:reflection blurRad="6350" stA="53000" endA="300" endPos="35500" dir="5400000" sy="-90000" algn="bl" rotWithShape="0"/>
              </a:effectLst>
              <a:uLnTx/>
              <a:uFillTx/>
            </a:endParaRPr>
          </a:p>
        </p:txBody>
      </p:sp>
      <p:pic>
        <p:nvPicPr>
          <p:cNvPr id="10" name="Picture 9">
            <a:extLst>
              <a:ext uri="{FF2B5EF4-FFF2-40B4-BE49-F238E27FC236}">
                <a16:creationId xmlns:a16="http://schemas.microsoft.com/office/drawing/2014/main" xmlns="" id="{66134A59-FA77-4983-8BCE-3014434D75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5415" y="3394446"/>
            <a:ext cx="2470853" cy="1837773"/>
          </a:xfrm>
          <a:prstGeom prst="rect">
            <a:avLst/>
          </a:prstGeom>
        </p:spPr>
      </p:pic>
      <p:pic>
        <p:nvPicPr>
          <p:cNvPr id="12" name="Picture 11">
            <a:extLst>
              <a:ext uri="{FF2B5EF4-FFF2-40B4-BE49-F238E27FC236}">
                <a16:creationId xmlns:a16="http://schemas.microsoft.com/office/drawing/2014/main" xmlns="" id="{890F2B63-683E-4607-ACD2-3838B59B61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5450" y="4097692"/>
            <a:ext cx="2839034" cy="1051797"/>
          </a:xfrm>
          <a:prstGeom prst="rect">
            <a:avLst/>
          </a:prstGeom>
        </p:spPr>
      </p:pic>
      <p:sp>
        <p:nvSpPr>
          <p:cNvPr id="13" name="Subtitle 9">
            <a:extLst>
              <a:ext uri="{FF2B5EF4-FFF2-40B4-BE49-F238E27FC236}">
                <a16:creationId xmlns:a16="http://schemas.microsoft.com/office/drawing/2014/main" xmlns="" id="{2BE963FD-CF3E-4AD2-AFB9-2B4AEA29DBC9}"/>
              </a:ext>
            </a:extLst>
          </p:cNvPr>
          <p:cNvSpPr txBox="1">
            <a:spLocks/>
          </p:cNvSpPr>
          <p:nvPr/>
        </p:nvSpPr>
        <p:spPr>
          <a:xfrm>
            <a:off x="498311" y="3712516"/>
            <a:ext cx="4235032" cy="45617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dirty="0">
                <a:ln w="0"/>
                <a:solidFill>
                  <a:schemeClr val="accent5">
                    <a:lumMod val="50000"/>
                  </a:schemeClr>
                </a:solidFill>
                <a:effectLst>
                  <a:outerShdw blurRad="38100" dist="38100" dir="2700000" algn="tl">
                    <a:srgbClr val="000000">
                      <a:alpha val="43137"/>
                    </a:srgbClr>
                  </a:outerShdw>
                  <a:reflection blurRad="6350" stA="53000" endA="300" endPos="35500" dir="5400000" sy="-90000" algn="bl" rotWithShape="0"/>
                </a:effectLst>
              </a:rPr>
              <a:t>On line Banking </a:t>
            </a:r>
          </a:p>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dirty="0" err="1">
                <a:ln w="0"/>
                <a:solidFill>
                  <a:schemeClr val="accent5">
                    <a:lumMod val="50000"/>
                  </a:schemeClr>
                </a:solidFill>
                <a:effectLst>
                  <a:outerShdw blurRad="38100" dist="38100" dir="2700000" algn="tl">
                    <a:srgbClr val="000000">
                      <a:alpha val="43137"/>
                    </a:srgbClr>
                  </a:outerShdw>
                  <a:reflection blurRad="6350" stA="53000" endA="300" endPos="35500" dir="5400000" sy="-90000" algn="bl" rotWithShape="0"/>
                </a:effectLst>
              </a:rPr>
              <a:t>UnionBank</a:t>
            </a:r>
            <a:r>
              <a:rPr lang="en-US" b="1" dirty="0">
                <a:ln w="0"/>
                <a:solidFill>
                  <a:schemeClr val="accent5">
                    <a:lumMod val="50000"/>
                  </a:schemeClr>
                </a:solidFill>
                <a:effectLst>
                  <a:outerShdw blurRad="38100" dist="38100" dir="2700000" algn="tl">
                    <a:srgbClr val="000000">
                      <a:alpha val="43137"/>
                    </a:srgbClr>
                  </a:outerShdw>
                  <a:reflection blurRad="6350" stA="53000" endA="300" endPos="35500" dir="5400000" sy="-90000" algn="bl" rotWithShape="0"/>
                </a:effectLst>
              </a:rPr>
              <a:t>     </a:t>
            </a:r>
            <a:endParaRPr kumimoji="0" lang="en-US" b="1" i="0" u="none" strike="noStrike" kern="1200" cap="none" spc="0" normalizeH="0" baseline="0" noProof="0" dirty="0">
              <a:ln w="0"/>
              <a:solidFill>
                <a:schemeClr val="accent5">
                  <a:lumMod val="50000"/>
                </a:schemeClr>
              </a:solidFill>
              <a:effectLst>
                <a:outerShdw blurRad="38100" dist="38100" dir="2700000" algn="tl">
                  <a:srgbClr val="000000">
                    <a:alpha val="43137"/>
                  </a:srgbClr>
                </a:outerShdw>
                <a:reflection blurRad="6350" stA="53000" endA="300" endPos="35500" dir="5400000" sy="-90000" algn="bl" rotWithShape="0"/>
              </a:effectLst>
              <a:uLnTx/>
              <a:uFillTx/>
            </a:endParaRPr>
          </a:p>
        </p:txBody>
      </p:sp>
      <p:sp>
        <p:nvSpPr>
          <p:cNvPr id="14" name="Subtitle 9">
            <a:extLst>
              <a:ext uri="{FF2B5EF4-FFF2-40B4-BE49-F238E27FC236}">
                <a16:creationId xmlns:a16="http://schemas.microsoft.com/office/drawing/2014/main" xmlns="" id="{C1A7F142-171C-4FCF-8B61-357729F2745C}"/>
              </a:ext>
            </a:extLst>
          </p:cNvPr>
          <p:cNvSpPr txBox="1">
            <a:spLocks/>
          </p:cNvSpPr>
          <p:nvPr/>
        </p:nvSpPr>
        <p:spPr>
          <a:xfrm>
            <a:off x="6768641" y="3336075"/>
            <a:ext cx="4235032" cy="45617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dirty="0">
                <a:ln w="0"/>
                <a:solidFill>
                  <a:schemeClr val="accent5">
                    <a:lumMod val="50000"/>
                  </a:schemeClr>
                </a:solidFill>
                <a:effectLst>
                  <a:outerShdw blurRad="38100" dist="38100" dir="2700000" algn="tl">
                    <a:srgbClr val="000000">
                      <a:alpha val="43137"/>
                    </a:srgbClr>
                  </a:outerShdw>
                  <a:reflection blurRad="6350" stA="53000" endA="300" endPos="35500" dir="5400000" sy="-90000" algn="bl" rotWithShape="0"/>
                </a:effectLst>
              </a:rPr>
              <a:t>Auto-credit Facility with Landbank    </a:t>
            </a:r>
            <a:endParaRPr kumimoji="0" lang="en-US" b="1" i="0" u="none" strike="noStrike" kern="1200" cap="none" spc="0" normalizeH="0" baseline="0" noProof="0" dirty="0">
              <a:ln w="0"/>
              <a:solidFill>
                <a:schemeClr val="accent5">
                  <a:lumMod val="50000"/>
                </a:schemeClr>
              </a:solidFill>
              <a:effectLst>
                <a:outerShdw blurRad="38100" dist="38100" dir="2700000" algn="tl">
                  <a:srgbClr val="000000">
                    <a:alpha val="43137"/>
                  </a:srgbClr>
                </a:outerShdw>
                <a:reflection blurRad="6350" stA="53000" endA="300" endPos="35500" dir="5400000" sy="-90000" algn="bl" rotWithShape="0"/>
              </a:effectLst>
              <a:uLnTx/>
              <a:uFillTx/>
            </a:endParaRPr>
          </a:p>
        </p:txBody>
      </p:sp>
      <p:pic>
        <p:nvPicPr>
          <p:cNvPr id="15" name="Picture 14">
            <a:extLst>
              <a:ext uri="{FF2B5EF4-FFF2-40B4-BE49-F238E27FC236}">
                <a16:creationId xmlns:a16="http://schemas.microsoft.com/office/drawing/2014/main" xmlns="" id="{7D6421AB-D3CD-49CF-B47D-17BA492C27B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62484" y="5501979"/>
            <a:ext cx="870203" cy="870203"/>
          </a:xfrm>
          <a:prstGeom prst="rect">
            <a:avLst/>
          </a:prstGeom>
        </p:spPr>
      </p:pic>
      <p:pic>
        <p:nvPicPr>
          <p:cNvPr id="16" name="Picture 15">
            <a:extLst>
              <a:ext uri="{FF2B5EF4-FFF2-40B4-BE49-F238E27FC236}">
                <a16:creationId xmlns:a16="http://schemas.microsoft.com/office/drawing/2014/main" xmlns="" id="{EB7CECE6-BB6D-4E25-A82A-E83F84F9F6F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09348" y="5652097"/>
            <a:ext cx="1504486" cy="502785"/>
          </a:xfrm>
          <a:prstGeom prst="rect">
            <a:avLst/>
          </a:prstGeom>
        </p:spPr>
      </p:pic>
      <p:pic>
        <p:nvPicPr>
          <p:cNvPr id="17" name="Picture 16">
            <a:extLst>
              <a:ext uri="{FF2B5EF4-FFF2-40B4-BE49-F238E27FC236}">
                <a16:creationId xmlns:a16="http://schemas.microsoft.com/office/drawing/2014/main" xmlns="" id="{B75A85BC-E795-4C81-8F61-0A4AE2812B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3343" y="5501979"/>
            <a:ext cx="855349" cy="855349"/>
          </a:xfrm>
          <a:prstGeom prst="rect">
            <a:avLst/>
          </a:prstGeom>
        </p:spPr>
      </p:pic>
      <p:pic>
        <p:nvPicPr>
          <p:cNvPr id="18" name="Picture 17">
            <a:extLst>
              <a:ext uri="{FF2B5EF4-FFF2-40B4-BE49-F238E27FC236}">
                <a16:creationId xmlns:a16="http://schemas.microsoft.com/office/drawing/2014/main" xmlns="" id="{CF676106-17E2-4B8C-A739-4E2B76D6DC9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55753" y="5449901"/>
            <a:ext cx="870203" cy="870203"/>
          </a:xfrm>
          <a:prstGeom prst="rect">
            <a:avLst/>
          </a:prstGeom>
        </p:spPr>
      </p:pic>
      <p:pic>
        <p:nvPicPr>
          <p:cNvPr id="19" name="Picture 18">
            <a:extLst>
              <a:ext uri="{FF2B5EF4-FFF2-40B4-BE49-F238E27FC236}">
                <a16:creationId xmlns:a16="http://schemas.microsoft.com/office/drawing/2014/main" xmlns="" id="{BC834C42-355A-47FE-A32C-105DD2C348A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01137" y="5597951"/>
            <a:ext cx="1237623" cy="611076"/>
          </a:xfrm>
          <a:prstGeom prst="rect">
            <a:avLst/>
          </a:prstGeom>
        </p:spPr>
      </p:pic>
      <p:sp>
        <p:nvSpPr>
          <p:cNvPr id="20" name="Subtitle 9">
            <a:extLst>
              <a:ext uri="{FF2B5EF4-FFF2-40B4-BE49-F238E27FC236}">
                <a16:creationId xmlns:a16="http://schemas.microsoft.com/office/drawing/2014/main" xmlns="" id="{5D0034EB-9B7E-4DD4-9AAE-6334ECE88A8B}"/>
              </a:ext>
            </a:extLst>
          </p:cNvPr>
          <p:cNvSpPr txBox="1">
            <a:spLocks/>
          </p:cNvSpPr>
          <p:nvPr/>
        </p:nvSpPr>
        <p:spPr>
          <a:xfrm>
            <a:off x="455818" y="5369864"/>
            <a:ext cx="4235032" cy="45617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dirty="0">
                <a:ln w="0"/>
                <a:solidFill>
                  <a:schemeClr val="accent5">
                    <a:lumMod val="50000"/>
                  </a:schemeClr>
                </a:solidFill>
                <a:effectLst>
                  <a:outerShdw blurRad="38100" dist="38100" dir="2700000" algn="tl">
                    <a:srgbClr val="000000">
                      <a:alpha val="43137"/>
                    </a:srgbClr>
                  </a:outerShdw>
                  <a:reflection blurRad="6350" stA="53000" endA="300" endPos="35500" dir="5400000" sy="-90000" algn="bl" rotWithShape="0"/>
                </a:effectLst>
              </a:rPr>
              <a:t>Other Affiliated </a:t>
            </a:r>
          </a:p>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dirty="0">
                <a:ln w="0"/>
                <a:solidFill>
                  <a:schemeClr val="accent5">
                    <a:lumMod val="50000"/>
                  </a:schemeClr>
                </a:solidFill>
                <a:effectLst>
                  <a:outerShdw blurRad="38100" dist="38100" dir="2700000" algn="tl">
                    <a:srgbClr val="000000">
                      <a:alpha val="43137"/>
                    </a:srgbClr>
                  </a:outerShdw>
                  <a:reflection blurRad="6350" stA="53000" endA="300" endPos="35500" dir="5400000" sy="-90000" algn="bl" rotWithShape="0"/>
                </a:effectLst>
              </a:rPr>
              <a:t>payment centers    </a:t>
            </a:r>
            <a:endParaRPr kumimoji="0" lang="en-US" b="1" i="0" u="none" strike="noStrike" kern="1200" cap="none" spc="0" normalizeH="0" baseline="0" noProof="0" dirty="0">
              <a:ln w="0"/>
              <a:solidFill>
                <a:schemeClr val="accent5">
                  <a:lumMod val="50000"/>
                </a:schemeClr>
              </a:solidFill>
              <a:effectLst>
                <a:outerShdw blurRad="38100" dist="38100" dir="2700000" algn="tl">
                  <a:srgbClr val="000000">
                    <a:alpha val="43137"/>
                  </a:srgbClr>
                </a:outerShdw>
                <a:reflection blurRad="6350" stA="53000" endA="300" endPos="35500" dir="5400000" sy="-90000" algn="bl" rotWithShape="0"/>
              </a:effectLst>
              <a:uLnTx/>
              <a:uFillTx/>
            </a:endParaRPr>
          </a:p>
        </p:txBody>
      </p:sp>
    </p:spTree>
    <p:extLst>
      <p:ext uri="{BB962C8B-B14F-4D97-AF65-F5344CB8AC3E}">
        <p14:creationId xmlns:p14="http://schemas.microsoft.com/office/powerpoint/2010/main" val="23879787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5E982D-41BE-4C72-9B96-75BC0C989B77}"/>
              </a:ext>
            </a:extLst>
          </p:cNvPr>
          <p:cNvSpPr>
            <a:spLocks noGrp="1"/>
          </p:cNvSpPr>
          <p:nvPr>
            <p:ph type="title"/>
          </p:nvPr>
        </p:nvSpPr>
        <p:spPr/>
        <p:txBody>
          <a:bodyPr/>
          <a:lstStyle/>
          <a:p>
            <a:endParaRPr lang="en-PH"/>
          </a:p>
        </p:txBody>
      </p:sp>
      <p:sp>
        <p:nvSpPr>
          <p:cNvPr id="6" name="TextBox 5">
            <a:extLst>
              <a:ext uri="{FF2B5EF4-FFF2-40B4-BE49-F238E27FC236}">
                <a16:creationId xmlns:a16="http://schemas.microsoft.com/office/drawing/2014/main" xmlns="" id="{1E212A3C-BA29-4146-9BFF-356C432376A7}"/>
              </a:ext>
            </a:extLst>
          </p:cNvPr>
          <p:cNvSpPr txBox="1"/>
          <p:nvPr/>
        </p:nvSpPr>
        <p:spPr>
          <a:xfrm>
            <a:off x="0" y="806117"/>
            <a:ext cx="12191999" cy="6051883"/>
          </a:xfrm>
          <a:prstGeom prst="rect">
            <a:avLst/>
          </a:prstGeom>
          <a:solidFill>
            <a:schemeClr val="accent6">
              <a:lumMod val="20000"/>
              <a:lumOff val="80000"/>
            </a:schemeClr>
          </a:solidFill>
        </p:spPr>
        <p:txBody>
          <a:bodyPr wrap="square" rtlCol="0">
            <a:spAutoFit/>
          </a:bodyPr>
          <a:lstStyle/>
          <a:p>
            <a:endParaRPr lang="en-PH" dirty="0"/>
          </a:p>
        </p:txBody>
      </p:sp>
      <p:pic>
        <p:nvPicPr>
          <p:cNvPr id="5" name="Content Placeholder 4">
            <a:extLst>
              <a:ext uri="{FF2B5EF4-FFF2-40B4-BE49-F238E27FC236}">
                <a16:creationId xmlns:a16="http://schemas.microsoft.com/office/drawing/2014/main" xmlns="" id="{6161FFE0-1F9D-408F-BEEB-3753E7F0DBE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
            <a:ext cx="12192000" cy="2406316"/>
          </a:xfrm>
        </p:spPr>
      </p:pic>
      <p:sp>
        <p:nvSpPr>
          <p:cNvPr id="7" name="Subtitle 9">
            <a:extLst>
              <a:ext uri="{FF2B5EF4-FFF2-40B4-BE49-F238E27FC236}">
                <a16:creationId xmlns:a16="http://schemas.microsoft.com/office/drawing/2014/main" xmlns="" id="{6EB391E9-F5D2-4FC9-8CFC-8C83DE20A88F}"/>
              </a:ext>
            </a:extLst>
          </p:cNvPr>
          <p:cNvSpPr txBox="1">
            <a:spLocks/>
          </p:cNvSpPr>
          <p:nvPr/>
        </p:nvSpPr>
        <p:spPr>
          <a:xfrm>
            <a:off x="3275632" y="2414617"/>
            <a:ext cx="6003756" cy="86538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b="1" dirty="0">
                <a:ln w="0"/>
                <a:solidFill>
                  <a:schemeClr val="accent2"/>
                </a:solidFill>
                <a:effectLst>
                  <a:outerShdw blurRad="38100" dist="38100" dir="2700000" algn="tl">
                    <a:srgbClr val="000000">
                      <a:alpha val="43137"/>
                    </a:srgbClr>
                  </a:outerShdw>
                  <a:reflection blurRad="6350" stA="53000" endA="300" endPos="35500" dir="5400000" sy="-90000" algn="bl" rotWithShape="0"/>
                </a:effectLst>
              </a:rPr>
              <a:t>DIGITAL PRESENCE    </a:t>
            </a:r>
            <a:endParaRPr kumimoji="0" lang="en-US" sz="2800" b="1" i="0" u="none" strike="noStrike" kern="1200" cap="none" spc="0" normalizeH="0" baseline="0" noProof="0" dirty="0">
              <a:ln w="0"/>
              <a:solidFill>
                <a:schemeClr val="accent2"/>
              </a:solidFill>
              <a:effectLst>
                <a:outerShdw blurRad="38100" dist="38100" dir="2700000" algn="tl">
                  <a:srgbClr val="000000">
                    <a:alpha val="43137"/>
                  </a:srgbClr>
                </a:outerShdw>
                <a:reflection blurRad="6350" stA="53000" endA="300" endPos="35500" dir="5400000" sy="-90000" algn="bl" rotWithShape="0"/>
              </a:effectLst>
              <a:uLnTx/>
              <a:uFillTx/>
            </a:endParaRPr>
          </a:p>
        </p:txBody>
      </p:sp>
      <p:pic>
        <p:nvPicPr>
          <p:cNvPr id="4" name="Picture 3">
            <a:extLst>
              <a:ext uri="{FF2B5EF4-FFF2-40B4-BE49-F238E27FC236}">
                <a16:creationId xmlns:a16="http://schemas.microsoft.com/office/drawing/2014/main" xmlns="" id="{28D1C6F1-83A2-4330-8791-F57DC1FF32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6224" y="3033663"/>
            <a:ext cx="5081286" cy="2819441"/>
          </a:xfrm>
          <a:prstGeom prst="rect">
            <a:avLst/>
          </a:prstGeom>
        </p:spPr>
      </p:pic>
      <p:pic>
        <p:nvPicPr>
          <p:cNvPr id="10" name="Picture 9">
            <a:extLst>
              <a:ext uri="{FF2B5EF4-FFF2-40B4-BE49-F238E27FC236}">
                <a16:creationId xmlns:a16="http://schemas.microsoft.com/office/drawing/2014/main" xmlns="" id="{CB10C6D4-0E45-489A-AD26-DEBB98C73A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2162" y="3033663"/>
            <a:ext cx="5221638" cy="2835316"/>
          </a:xfrm>
          <a:prstGeom prst="rect">
            <a:avLst/>
          </a:prstGeom>
        </p:spPr>
      </p:pic>
      <p:pic>
        <p:nvPicPr>
          <p:cNvPr id="11" name="Picture 10" descr="FB.png">
            <a:extLst>
              <a:ext uri="{FF2B5EF4-FFF2-40B4-BE49-F238E27FC236}">
                <a16:creationId xmlns:a16="http://schemas.microsoft.com/office/drawing/2014/main" xmlns="" id="{EC2FA508-A598-41C3-B231-4E38801603F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01318" y="5948565"/>
            <a:ext cx="719289" cy="719289"/>
          </a:xfrm>
          <a:prstGeom prst="rect">
            <a:avLst/>
          </a:prstGeom>
          <a:noFill/>
          <a:ln>
            <a:noFill/>
          </a:ln>
        </p:spPr>
      </p:pic>
      <p:sp>
        <p:nvSpPr>
          <p:cNvPr id="12" name="TextBox 11">
            <a:extLst>
              <a:ext uri="{FF2B5EF4-FFF2-40B4-BE49-F238E27FC236}">
                <a16:creationId xmlns:a16="http://schemas.microsoft.com/office/drawing/2014/main" xmlns="" id="{DBE0CAD3-0B4B-4C66-ADC0-F9E62D1974EC}"/>
              </a:ext>
            </a:extLst>
          </p:cNvPr>
          <p:cNvSpPr txBox="1"/>
          <p:nvPr/>
        </p:nvSpPr>
        <p:spPr>
          <a:xfrm>
            <a:off x="7770818" y="6051883"/>
            <a:ext cx="2519372" cy="369332"/>
          </a:xfrm>
          <a:prstGeom prst="rect">
            <a:avLst/>
          </a:prstGeom>
          <a:noFill/>
          <a:ln>
            <a:noFill/>
          </a:ln>
        </p:spPr>
        <p:txBody>
          <a:bodyPr wrap="square" rtlCol="0">
            <a:spAutoFit/>
          </a:bodyPr>
          <a:lstStyle/>
          <a:p>
            <a:pPr>
              <a:defRPr/>
            </a:pPr>
            <a:r>
              <a:rPr lang="en-PH" b="1" kern="0" dirty="0" err="1">
                <a:ln w="1905"/>
                <a:solidFill>
                  <a:srgbClr val="00B0F0"/>
                </a:solidFill>
                <a:effectLst>
                  <a:innerShdw blurRad="69850" dist="43180" dir="5400000">
                    <a:srgbClr val="000000">
                      <a:alpha val="65000"/>
                    </a:srgbClr>
                  </a:innerShdw>
                </a:effectLst>
                <a:latin typeface="Arial" panose="020B0604020202020204" pitchFamily="34" charset="0"/>
                <a:cs typeface="Arial" panose="020B0604020202020204" pitchFamily="34" charset="0"/>
              </a:rPr>
              <a:t>AFPMBAIOfficial</a:t>
            </a:r>
            <a:endParaRPr lang="en-PH" b="1" kern="0" dirty="0">
              <a:ln w="1905"/>
              <a:solidFill>
                <a:srgbClr val="00B0F0"/>
              </a:solidFill>
              <a:effectLst>
                <a:innerShdw blurRad="69850" dist="43180" dir="5400000">
                  <a:srgbClr val="000000">
                    <a:alpha val="65000"/>
                  </a:srgbClr>
                </a:innerShdw>
              </a:effectLst>
              <a:latin typeface="Arial" panose="020B0604020202020204" pitchFamily="34" charset="0"/>
              <a:cs typeface="Arial" panose="020B0604020202020204" pitchFamily="34" charset="0"/>
            </a:endParaRPr>
          </a:p>
        </p:txBody>
      </p:sp>
      <p:pic>
        <p:nvPicPr>
          <p:cNvPr id="13" name="Picture 12" descr="SPARTAN.png">
            <a:extLst>
              <a:ext uri="{FF2B5EF4-FFF2-40B4-BE49-F238E27FC236}">
                <a16:creationId xmlns:a16="http://schemas.microsoft.com/office/drawing/2014/main" xmlns="" id="{021D3E34-BBEF-4311-A5FD-E3CD70D7DCB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16877" y="5929395"/>
            <a:ext cx="715133" cy="715133"/>
          </a:xfrm>
          <a:prstGeom prst="rect">
            <a:avLst/>
          </a:prstGeom>
          <a:noFill/>
          <a:ln>
            <a:noFill/>
          </a:ln>
        </p:spPr>
      </p:pic>
      <p:sp>
        <p:nvSpPr>
          <p:cNvPr id="14" name="TextBox 13">
            <a:extLst>
              <a:ext uri="{FF2B5EF4-FFF2-40B4-BE49-F238E27FC236}">
                <a16:creationId xmlns:a16="http://schemas.microsoft.com/office/drawing/2014/main" xmlns="" id="{B2DB838E-5622-4AA7-96DD-5098A7D4CFA3}"/>
              </a:ext>
            </a:extLst>
          </p:cNvPr>
          <p:cNvSpPr txBox="1"/>
          <p:nvPr/>
        </p:nvSpPr>
        <p:spPr>
          <a:xfrm>
            <a:off x="2850431" y="6109430"/>
            <a:ext cx="2449924" cy="369332"/>
          </a:xfrm>
          <a:prstGeom prst="rect">
            <a:avLst/>
          </a:prstGeom>
          <a:noFill/>
          <a:ln>
            <a:noFill/>
          </a:ln>
        </p:spPr>
        <p:txBody>
          <a:bodyPr wrap="square" rtlCol="0">
            <a:spAutoFit/>
          </a:bodyPr>
          <a:lstStyle/>
          <a:p>
            <a:pPr>
              <a:defRPr/>
            </a:pPr>
            <a:r>
              <a:rPr lang="en-PH" b="1" kern="0" dirty="0" err="1">
                <a:ln w="1905"/>
                <a:solidFill>
                  <a:srgbClr val="1F497D"/>
                </a:solidFill>
                <a:effectLst>
                  <a:innerShdw blurRad="69850" dist="43180" dir="5400000">
                    <a:srgbClr val="000000">
                      <a:alpha val="65000"/>
                    </a:srgbClr>
                  </a:innerShdw>
                </a:effectLst>
                <a:latin typeface="Arial" panose="020B0604020202020204" pitchFamily="34" charset="0"/>
                <a:cs typeface="Arial" panose="020B0604020202020204" pitchFamily="34" charset="0"/>
              </a:rPr>
              <a:t>AFPMBAIOfficial</a:t>
            </a:r>
            <a:endParaRPr lang="en-PH" b="1" kern="0" dirty="0">
              <a:ln w="1905"/>
              <a:solidFill>
                <a:srgbClr val="1F497D"/>
              </a:solidFill>
              <a:effectLst>
                <a:innerShdw blurRad="69850" dist="43180" dir="5400000">
                  <a:srgbClr val="000000">
                    <a:alpha val="65000"/>
                  </a:srgbClr>
                </a:innerShdw>
              </a:effectLst>
              <a:latin typeface="Arial" panose="020B0604020202020204" pitchFamily="34" charset="0"/>
              <a:cs typeface="Arial" panose="020B0604020202020204" pitchFamily="34" charset="0"/>
            </a:endParaRPr>
          </a:p>
        </p:txBody>
      </p:sp>
      <p:pic>
        <p:nvPicPr>
          <p:cNvPr id="15" name="Picture 14" descr="INSTAG.png">
            <a:extLst>
              <a:ext uri="{FF2B5EF4-FFF2-40B4-BE49-F238E27FC236}">
                <a16:creationId xmlns:a16="http://schemas.microsoft.com/office/drawing/2014/main" xmlns="" id="{E5012815-4983-4113-95E0-317BAA68D35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78254" y="5928227"/>
            <a:ext cx="717470" cy="717470"/>
          </a:xfrm>
          <a:prstGeom prst="rect">
            <a:avLst/>
          </a:prstGeom>
          <a:noFill/>
          <a:ln>
            <a:noFill/>
          </a:ln>
        </p:spPr>
      </p:pic>
      <p:sp>
        <p:nvSpPr>
          <p:cNvPr id="16" name="TextBox 15">
            <a:extLst>
              <a:ext uri="{FF2B5EF4-FFF2-40B4-BE49-F238E27FC236}">
                <a16:creationId xmlns:a16="http://schemas.microsoft.com/office/drawing/2014/main" xmlns="" id="{77724F1F-EB2D-44F7-9BB0-AFEF638A99D5}"/>
              </a:ext>
            </a:extLst>
          </p:cNvPr>
          <p:cNvSpPr txBox="1"/>
          <p:nvPr/>
        </p:nvSpPr>
        <p:spPr>
          <a:xfrm>
            <a:off x="5728318" y="6109430"/>
            <a:ext cx="1801843" cy="369332"/>
          </a:xfrm>
          <a:prstGeom prst="rect">
            <a:avLst/>
          </a:prstGeom>
          <a:noFill/>
          <a:ln>
            <a:noFill/>
          </a:ln>
        </p:spPr>
        <p:txBody>
          <a:bodyPr wrap="square" rtlCol="0">
            <a:spAutoFit/>
          </a:bodyPr>
          <a:lstStyle/>
          <a:p>
            <a:pPr>
              <a:defRPr/>
            </a:pPr>
            <a:r>
              <a:rPr lang="en-PH" b="1" kern="0" dirty="0">
                <a:ln w="1905"/>
                <a:solidFill>
                  <a:srgbClr val="FF0000"/>
                </a:solidFill>
                <a:effectLst>
                  <a:innerShdw blurRad="69850" dist="43180" dir="5400000">
                    <a:srgbClr val="000000">
                      <a:alpha val="65000"/>
                    </a:srgbClr>
                  </a:innerShdw>
                </a:effectLst>
                <a:latin typeface="Arial" panose="020B0604020202020204" pitchFamily="34" charset="0"/>
                <a:cs typeface="Arial" panose="020B0604020202020204" pitchFamily="34" charset="0"/>
              </a:rPr>
              <a:t>AFPMBAI</a:t>
            </a:r>
          </a:p>
        </p:txBody>
      </p:sp>
    </p:spTree>
    <p:extLst>
      <p:ext uri="{BB962C8B-B14F-4D97-AF65-F5344CB8AC3E}">
        <p14:creationId xmlns:p14="http://schemas.microsoft.com/office/powerpoint/2010/main" val="38884608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5E982D-41BE-4C72-9B96-75BC0C989B77}"/>
              </a:ext>
            </a:extLst>
          </p:cNvPr>
          <p:cNvSpPr>
            <a:spLocks noGrp="1"/>
          </p:cNvSpPr>
          <p:nvPr>
            <p:ph type="title"/>
          </p:nvPr>
        </p:nvSpPr>
        <p:spPr/>
        <p:txBody>
          <a:bodyPr/>
          <a:lstStyle/>
          <a:p>
            <a:endParaRPr lang="en-PH"/>
          </a:p>
        </p:txBody>
      </p:sp>
      <p:sp>
        <p:nvSpPr>
          <p:cNvPr id="6" name="TextBox 5">
            <a:extLst>
              <a:ext uri="{FF2B5EF4-FFF2-40B4-BE49-F238E27FC236}">
                <a16:creationId xmlns:a16="http://schemas.microsoft.com/office/drawing/2014/main" xmlns="" id="{1E212A3C-BA29-4146-9BFF-356C432376A7}"/>
              </a:ext>
            </a:extLst>
          </p:cNvPr>
          <p:cNvSpPr txBox="1"/>
          <p:nvPr/>
        </p:nvSpPr>
        <p:spPr>
          <a:xfrm>
            <a:off x="0" y="806117"/>
            <a:ext cx="12191999" cy="6051883"/>
          </a:xfrm>
          <a:prstGeom prst="rect">
            <a:avLst/>
          </a:prstGeom>
          <a:solidFill>
            <a:schemeClr val="accent6">
              <a:lumMod val="20000"/>
              <a:lumOff val="80000"/>
            </a:schemeClr>
          </a:solidFill>
        </p:spPr>
        <p:txBody>
          <a:bodyPr wrap="square" rtlCol="0">
            <a:spAutoFit/>
          </a:bodyPr>
          <a:lstStyle/>
          <a:p>
            <a:endParaRPr lang="en-PH" dirty="0"/>
          </a:p>
        </p:txBody>
      </p:sp>
      <p:pic>
        <p:nvPicPr>
          <p:cNvPr id="5" name="Content Placeholder 4">
            <a:extLst>
              <a:ext uri="{FF2B5EF4-FFF2-40B4-BE49-F238E27FC236}">
                <a16:creationId xmlns:a16="http://schemas.microsoft.com/office/drawing/2014/main" xmlns="" id="{6161FFE0-1F9D-408F-BEEB-3753E7F0DBE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
            <a:ext cx="12192000" cy="2406316"/>
          </a:xfrm>
        </p:spPr>
      </p:pic>
      <p:sp>
        <p:nvSpPr>
          <p:cNvPr id="8" name="Subtitle 9">
            <a:extLst>
              <a:ext uri="{FF2B5EF4-FFF2-40B4-BE49-F238E27FC236}">
                <a16:creationId xmlns:a16="http://schemas.microsoft.com/office/drawing/2014/main" xmlns="" id="{C37EC094-66FA-47FF-ACA4-A5A22FE8F673}"/>
              </a:ext>
            </a:extLst>
          </p:cNvPr>
          <p:cNvSpPr txBox="1">
            <a:spLocks/>
          </p:cNvSpPr>
          <p:nvPr/>
        </p:nvSpPr>
        <p:spPr>
          <a:xfrm>
            <a:off x="2451728" y="2406317"/>
            <a:ext cx="7288542" cy="86538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b="1" dirty="0">
                <a:ln w="0"/>
                <a:solidFill>
                  <a:schemeClr val="accent2"/>
                </a:solidFill>
                <a:effectLst>
                  <a:outerShdw blurRad="38100" dist="38100" dir="2700000" algn="tl">
                    <a:srgbClr val="000000">
                      <a:alpha val="43137"/>
                    </a:srgbClr>
                  </a:outerShdw>
                  <a:reflection blurRad="6350" stA="53000" endA="300" endPos="35500" dir="5400000" sy="-90000" algn="bl" rotWithShape="0"/>
                </a:effectLst>
              </a:rPr>
              <a:t>DEVELOPMENT OF ORGANIZATIONAL &amp; HUMAN CAPITAL   </a:t>
            </a:r>
            <a:endParaRPr kumimoji="0" lang="en-US" sz="2800" b="1" i="0" u="none" strike="noStrike" kern="1200" cap="none" spc="0" normalizeH="0" baseline="0" noProof="0" dirty="0">
              <a:ln w="0"/>
              <a:solidFill>
                <a:schemeClr val="accent2"/>
              </a:solidFill>
              <a:effectLst>
                <a:outerShdw blurRad="38100" dist="38100" dir="2700000" algn="tl">
                  <a:srgbClr val="000000">
                    <a:alpha val="43137"/>
                  </a:srgbClr>
                </a:outerShdw>
                <a:reflection blurRad="6350" stA="53000" endA="300" endPos="35500" dir="5400000" sy="-90000" algn="bl" rotWithShape="0"/>
              </a:effectLst>
              <a:uLnTx/>
              <a:uFillTx/>
            </a:endParaRPr>
          </a:p>
        </p:txBody>
      </p:sp>
      <p:pic>
        <p:nvPicPr>
          <p:cNvPr id="10" name="Content Placeholder 3">
            <a:extLst>
              <a:ext uri="{FF2B5EF4-FFF2-40B4-BE49-F238E27FC236}">
                <a16:creationId xmlns:a16="http://schemas.microsoft.com/office/drawing/2014/main" xmlns="" id="{36BE5486-1EE1-4042-8686-4F19588A895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04" b="-752"/>
          <a:stretch/>
        </p:blipFill>
        <p:spPr>
          <a:xfrm>
            <a:off x="4246738" y="3428998"/>
            <a:ext cx="3610603" cy="2932106"/>
          </a:xfrm>
          <a:prstGeom prst="rect">
            <a:avLst/>
          </a:prstGeom>
        </p:spPr>
      </p:pic>
      <p:pic>
        <p:nvPicPr>
          <p:cNvPr id="7" name="Picture 6">
            <a:extLst>
              <a:ext uri="{FF2B5EF4-FFF2-40B4-BE49-F238E27FC236}">
                <a16:creationId xmlns:a16="http://schemas.microsoft.com/office/drawing/2014/main" xmlns="" id="{9CB6E051-B716-42A9-AD64-DE901A8ADC6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559" t="16143" r="4277" b="14048"/>
          <a:stretch/>
        </p:blipFill>
        <p:spPr>
          <a:xfrm>
            <a:off x="8039148" y="3428998"/>
            <a:ext cx="3775283" cy="2874309"/>
          </a:xfrm>
          <a:prstGeom prst="rect">
            <a:avLst/>
          </a:prstGeom>
        </p:spPr>
      </p:pic>
      <p:pic>
        <p:nvPicPr>
          <p:cNvPr id="12" name="Picture 11">
            <a:extLst>
              <a:ext uri="{FF2B5EF4-FFF2-40B4-BE49-F238E27FC236}">
                <a16:creationId xmlns:a16="http://schemas.microsoft.com/office/drawing/2014/main" xmlns="" id="{224236D9-9CA2-4080-A00B-2675F70177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0147" y="3428998"/>
            <a:ext cx="3554784" cy="2932106"/>
          </a:xfrm>
          <a:prstGeom prst="rect">
            <a:avLst/>
          </a:prstGeom>
        </p:spPr>
      </p:pic>
    </p:spTree>
    <p:extLst>
      <p:ext uri="{BB962C8B-B14F-4D97-AF65-F5344CB8AC3E}">
        <p14:creationId xmlns:p14="http://schemas.microsoft.com/office/powerpoint/2010/main" val="21192053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5E982D-41BE-4C72-9B96-75BC0C989B77}"/>
              </a:ext>
            </a:extLst>
          </p:cNvPr>
          <p:cNvSpPr>
            <a:spLocks noGrp="1"/>
          </p:cNvSpPr>
          <p:nvPr>
            <p:ph type="title"/>
          </p:nvPr>
        </p:nvSpPr>
        <p:spPr/>
        <p:txBody>
          <a:bodyPr/>
          <a:lstStyle/>
          <a:p>
            <a:endParaRPr lang="en-PH"/>
          </a:p>
        </p:txBody>
      </p:sp>
      <p:sp>
        <p:nvSpPr>
          <p:cNvPr id="6" name="TextBox 5">
            <a:extLst>
              <a:ext uri="{FF2B5EF4-FFF2-40B4-BE49-F238E27FC236}">
                <a16:creationId xmlns:a16="http://schemas.microsoft.com/office/drawing/2014/main" xmlns="" id="{1E212A3C-BA29-4146-9BFF-356C432376A7}"/>
              </a:ext>
            </a:extLst>
          </p:cNvPr>
          <p:cNvSpPr txBox="1"/>
          <p:nvPr/>
        </p:nvSpPr>
        <p:spPr>
          <a:xfrm>
            <a:off x="0" y="806117"/>
            <a:ext cx="12191999" cy="6051883"/>
          </a:xfrm>
          <a:prstGeom prst="rect">
            <a:avLst/>
          </a:prstGeom>
          <a:solidFill>
            <a:schemeClr val="accent6">
              <a:lumMod val="20000"/>
              <a:lumOff val="80000"/>
            </a:schemeClr>
          </a:solidFill>
        </p:spPr>
        <p:txBody>
          <a:bodyPr wrap="square" rtlCol="0">
            <a:spAutoFit/>
          </a:bodyPr>
          <a:lstStyle/>
          <a:p>
            <a:endParaRPr lang="en-PH" dirty="0"/>
          </a:p>
        </p:txBody>
      </p:sp>
      <p:pic>
        <p:nvPicPr>
          <p:cNvPr id="5" name="Content Placeholder 4">
            <a:extLst>
              <a:ext uri="{FF2B5EF4-FFF2-40B4-BE49-F238E27FC236}">
                <a16:creationId xmlns:a16="http://schemas.microsoft.com/office/drawing/2014/main" xmlns="" id="{6161FFE0-1F9D-408F-BEEB-3753E7F0DBE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
            <a:ext cx="12192000" cy="2406316"/>
          </a:xfrm>
        </p:spPr>
      </p:pic>
      <p:sp>
        <p:nvSpPr>
          <p:cNvPr id="7" name="Subtitle 9">
            <a:extLst>
              <a:ext uri="{FF2B5EF4-FFF2-40B4-BE49-F238E27FC236}">
                <a16:creationId xmlns:a16="http://schemas.microsoft.com/office/drawing/2014/main" xmlns="" id="{090A6DE1-DDD3-440A-8824-E9491D8273E6}"/>
              </a:ext>
            </a:extLst>
          </p:cNvPr>
          <p:cNvSpPr txBox="1">
            <a:spLocks/>
          </p:cNvSpPr>
          <p:nvPr/>
        </p:nvSpPr>
        <p:spPr>
          <a:xfrm>
            <a:off x="2451728" y="2406317"/>
            <a:ext cx="7288542" cy="86538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b="1" dirty="0">
                <a:ln w="0"/>
                <a:solidFill>
                  <a:schemeClr val="accent2"/>
                </a:solidFill>
                <a:effectLst>
                  <a:outerShdw blurRad="38100" dist="38100" dir="2700000" algn="tl">
                    <a:srgbClr val="000000">
                      <a:alpha val="43137"/>
                    </a:srgbClr>
                  </a:outerShdw>
                  <a:reflection blurRad="6350" stA="53000" endA="300" endPos="35500" dir="5400000" sy="-90000" algn="bl" rotWithShape="0"/>
                </a:effectLst>
              </a:rPr>
              <a:t>DEVELOPMENT OF ORGANIZATIONAL &amp; HUMAN CAPITAL   </a:t>
            </a:r>
            <a:endParaRPr kumimoji="0" lang="en-US" sz="2800" b="1" i="0" u="none" strike="noStrike" kern="1200" cap="none" spc="0" normalizeH="0" baseline="0" noProof="0" dirty="0">
              <a:ln w="0"/>
              <a:solidFill>
                <a:schemeClr val="accent2"/>
              </a:solidFill>
              <a:effectLst>
                <a:outerShdw blurRad="38100" dist="38100" dir="2700000" algn="tl">
                  <a:srgbClr val="000000">
                    <a:alpha val="43137"/>
                  </a:srgbClr>
                </a:outerShdw>
                <a:reflection blurRad="6350" stA="53000" endA="300" endPos="35500" dir="5400000" sy="-90000" algn="bl" rotWithShape="0"/>
              </a:effectLst>
              <a:uLnTx/>
              <a:uFillTx/>
            </a:endParaRPr>
          </a:p>
        </p:txBody>
      </p:sp>
      <p:pic>
        <p:nvPicPr>
          <p:cNvPr id="4" name="Picture 3">
            <a:extLst>
              <a:ext uri="{FF2B5EF4-FFF2-40B4-BE49-F238E27FC236}">
                <a16:creationId xmlns:a16="http://schemas.microsoft.com/office/drawing/2014/main" xmlns="" id="{4BD18F28-01CA-492A-94F9-7C01A2833E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0149" y="3667602"/>
            <a:ext cx="2153168" cy="2787095"/>
          </a:xfrm>
          <a:prstGeom prst="rect">
            <a:avLst/>
          </a:prstGeom>
        </p:spPr>
      </p:pic>
      <p:pic>
        <p:nvPicPr>
          <p:cNvPr id="10" name="Picture 9">
            <a:extLst>
              <a:ext uri="{FF2B5EF4-FFF2-40B4-BE49-F238E27FC236}">
                <a16:creationId xmlns:a16="http://schemas.microsoft.com/office/drawing/2014/main" xmlns="" id="{96FE3631-377D-46F8-B9C4-050CD5B0C6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51307" y="4589175"/>
            <a:ext cx="2600325" cy="1762125"/>
          </a:xfrm>
          <a:prstGeom prst="rect">
            <a:avLst/>
          </a:prstGeom>
        </p:spPr>
      </p:pic>
      <p:pic>
        <p:nvPicPr>
          <p:cNvPr id="12" name="Picture 11">
            <a:extLst>
              <a:ext uri="{FF2B5EF4-FFF2-40B4-BE49-F238E27FC236}">
                <a16:creationId xmlns:a16="http://schemas.microsoft.com/office/drawing/2014/main" xmlns="" id="{88C785C5-AC68-4F53-B08C-A25917E86D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6131" y="3705781"/>
            <a:ext cx="1972887" cy="2787094"/>
          </a:xfrm>
          <a:prstGeom prst="rect">
            <a:avLst/>
          </a:prstGeom>
        </p:spPr>
      </p:pic>
      <p:sp>
        <p:nvSpPr>
          <p:cNvPr id="13" name="Subtitle 9">
            <a:extLst>
              <a:ext uri="{FF2B5EF4-FFF2-40B4-BE49-F238E27FC236}">
                <a16:creationId xmlns:a16="http://schemas.microsoft.com/office/drawing/2014/main" xmlns="" id="{DE28D44F-505C-43AA-A873-DC916FDBB443}"/>
              </a:ext>
            </a:extLst>
          </p:cNvPr>
          <p:cNvSpPr txBox="1">
            <a:spLocks/>
          </p:cNvSpPr>
          <p:nvPr/>
        </p:nvSpPr>
        <p:spPr>
          <a:xfrm>
            <a:off x="2058246" y="3667602"/>
            <a:ext cx="4235032" cy="45617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dirty="0">
                <a:ln w="0"/>
                <a:solidFill>
                  <a:schemeClr val="accent5">
                    <a:lumMod val="50000"/>
                  </a:schemeClr>
                </a:solidFill>
                <a:effectLst>
                  <a:outerShdw blurRad="38100" dist="38100" dir="2700000" algn="tl">
                    <a:srgbClr val="000000">
                      <a:alpha val="43137"/>
                    </a:srgbClr>
                  </a:outerShdw>
                  <a:reflection blurRad="6350" stA="53000" endA="300" endPos="35500" dir="5400000" sy="-90000" algn="bl" rotWithShape="0"/>
                </a:effectLst>
              </a:rPr>
              <a:t>Establishment of Safety and Health Program      </a:t>
            </a:r>
            <a:endParaRPr kumimoji="0" lang="en-US" b="1" i="0" u="none" strike="noStrike" kern="1200" cap="none" spc="0" normalizeH="0" baseline="0" noProof="0" dirty="0">
              <a:ln w="0"/>
              <a:solidFill>
                <a:schemeClr val="accent5">
                  <a:lumMod val="50000"/>
                </a:schemeClr>
              </a:solidFill>
              <a:effectLst>
                <a:outerShdw blurRad="38100" dist="38100" dir="2700000" algn="tl">
                  <a:srgbClr val="000000">
                    <a:alpha val="43137"/>
                  </a:srgbClr>
                </a:outerShdw>
                <a:reflection blurRad="6350" stA="53000" endA="300" endPos="35500" dir="5400000" sy="-90000" algn="bl" rotWithShape="0"/>
              </a:effectLst>
              <a:uLnTx/>
              <a:uFillTx/>
            </a:endParaRPr>
          </a:p>
        </p:txBody>
      </p:sp>
      <p:pic>
        <p:nvPicPr>
          <p:cNvPr id="11" name="Picture 10">
            <a:extLst>
              <a:ext uri="{FF2B5EF4-FFF2-40B4-BE49-F238E27FC236}">
                <a16:creationId xmlns:a16="http://schemas.microsoft.com/office/drawing/2014/main" xmlns="" id="{4BC424BF-E950-472E-9891-01AB20B903C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31829" y="3653790"/>
            <a:ext cx="3389965" cy="2741527"/>
          </a:xfrm>
          <a:prstGeom prst="rect">
            <a:avLst/>
          </a:prstGeom>
        </p:spPr>
      </p:pic>
    </p:spTree>
    <p:extLst>
      <p:ext uri="{BB962C8B-B14F-4D97-AF65-F5344CB8AC3E}">
        <p14:creationId xmlns:p14="http://schemas.microsoft.com/office/powerpoint/2010/main" val="15475727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5E982D-41BE-4C72-9B96-75BC0C989B77}"/>
              </a:ext>
            </a:extLst>
          </p:cNvPr>
          <p:cNvSpPr>
            <a:spLocks noGrp="1"/>
          </p:cNvSpPr>
          <p:nvPr>
            <p:ph type="title"/>
          </p:nvPr>
        </p:nvSpPr>
        <p:spPr/>
        <p:txBody>
          <a:bodyPr/>
          <a:lstStyle/>
          <a:p>
            <a:endParaRPr lang="en-PH"/>
          </a:p>
        </p:txBody>
      </p:sp>
      <p:sp>
        <p:nvSpPr>
          <p:cNvPr id="6" name="TextBox 5">
            <a:extLst>
              <a:ext uri="{FF2B5EF4-FFF2-40B4-BE49-F238E27FC236}">
                <a16:creationId xmlns:a16="http://schemas.microsoft.com/office/drawing/2014/main" xmlns="" id="{1E212A3C-BA29-4146-9BFF-356C432376A7}"/>
              </a:ext>
            </a:extLst>
          </p:cNvPr>
          <p:cNvSpPr txBox="1"/>
          <p:nvPr/>
        </p:nvSpPr>
        <p:spPr>
          <a:xfrm>
            <a:off x="0" y="806117"/>
            <a:ext cx="12191999" cy="6051883"/>
          </a:xfrm>
          <a:prstGeom prst="rect">
            <a:avLst/>
          </a:prstGeom>
          <a:solidFill>
            <a:schemeClr val="accent6">
              <a:lumMod val="20000"/>
              <a:lumOff val="80000"/>
            </a:schemeClr>
          </a:solidFill>
        </p:spPr>
        <p:txBody>
          <a:bodyPr wrap="square" rtlCol="0">
            <a:spAutoFit/>
          </a:bodyPr>
          <a:lstStyle/>
          <a:p>
            <a:endParaRPr lang="en-PH" dirty="0"/>
          </a:p>
        </p:txBody>
      </p:sp>
      <p:pic>
        <p:nvPicPr>
          <p:cNvPr id="5" name="Content Placeholder 4">
            <a:extLst>
              <a:ext uri="{FF2B5EF4-FFF2-40B4-BE49-F238E27FC236}">
                <a16:creationId xmlns:a16="http://schemas.microsoft.com/office/drawing/2014/main" xmlns="" id="{6161FFE0-1F9D-408F-BEEB-3753E7F0DBE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
            <a:ext cx="12192000" cy="2406316"/>
          </a:xfrm>
        </p:spPr>
      </p:pic>
      <p:sp>
        <p:nvSpPr>
          <p:cNvPr id="8" name="Subtitle 9">
            <a:extLst>
              <a:ext uri="{FF2B5EF4-FFF2-40B4-BE49-F238E27FC236}">
                <a16:creationId xmlns:a16="http://schemas.microsoft.com/office/drawing/2014/main" xmlns="" id="{960C72A4-1C62-4D22-BEC0-E14DBEEF7891}"/>
              </a:ext>
            </a:extLst>
          </p:cNvPr>
          <p:cNvSpPr txBox="1">
            <a:spLocks/>
          </p:cNvSpPr>
          <p:nvPr/>
        </p:nvSpPr>
        <p:spPr>
          <a:xfrm>
            <a:off x="3275632" y="2414617"/>
            <a:ext cx="6003756" cy="86538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b="1" dirty="0">
                <a:ln w="0"/>
                <a:solidFill>
                  <a:schemeClr val="accent2"/>
                </a:solidFill>
                <a:effectLst>
                  <a:outerShdw blurRad="38100" dist="38100" dir="2700000" algn="tl">
                    <a:srgbClr val="000000">
                      <a:alpha val="43137"/>
                    </a:srgbClr>
                  </a:outerShdw>
                  <a:reflection blurRad="6350" stA="53000" endA="300" endPos="35500" dir="5400000" sy="-90000" algn="bl" rotWithShape="0"/>
                </a:effectLst>
              </a:rPr>
              <a:t>CLAIMS AND BENEFITS GRANTED    </a:t>
            </a:r>
            <a:endParaRPr kumimoji="0" lang="en-US" sz="2800" b="1" i="0" u="none" strike="noStrike" kern="1200" cap="none" spc="0" normalizeH="0" baseline="0" noProof="0" dirty="0">
              <a:ln w="0"/>
              <a:solidFill>
                <a:schemeClr val="accent2"/>
              </a:solidFill>
              <a:effectLst>
                <a:outerShdw blurRad="38100" dist="38100" dir="2700000" algn="tl">
                  <a:srgbClr val="000000">
                    <a:alpha val="43137"/>
                  </a:srgbClr>
                </a:outerShdw>
                <a:reflection blurRad="6350" stA="53000" endA="300" endPos="35500" dir="5400000" sy="-90000" algn="bl" rotWithShape="0"/>
              </a:effectLst>
              <a:uLnTx/>
              <a:uFillTx/>
            </a:endParaRPr>
          </a:p>
        </p:txBody>
      </p:sp>
      <p:graphicFrame>
        <p:nvGraphicFramePr>
          <p:cNvPr id="11" name="Table 10">
            <a:extLst>
              <a:ext uri="{FF2B5EF4-FFF2-40B4-BE49-F238E27FC236}">
                <a16:creationId xmlns:a16="http://schemas.microsoft.com/office/drawing/2014/main" xmlns="" id="{94A32E0E-B6CF-4A61-B2FE-CC4FCD6115AB}"/>
              </a:ext>
            </a:extLst>
          </p:cNvPr>
          <p:cNvGraphicFramePr>
            <a:graphicFrameLocks noGrp="1"/>
          </p:cNvGraphicFramePr>
          <p:nvPr>
            <p:extLst>
              <p:ext uri="{D42A27DB-BD31-4B8C-83A1-F6EECF244321}">
                <p14:modId xmlns:p14="http://schemas.microsoft.com/office/powerpoint/2010/main" val="3376173938"/>
              </p:ext>
            </p:extLst>
          </p:nvPr>
        </p:nvGraphicFramePr>
        <p:xfrm>
          <a:off x="2761447" y="3429000"/>
          <a:ext cx="7323217" cy="558078"/>
        </p:xfrm>
        <a:graphic>
          <a:graphicData uri="http://schemas.openxmlformats.org/drawingml/2006/table">
            <a:tbl>
              <a:tblPr firstRow="1" bandRow="1"/>
              <a:tblGrid>
                <a:gridCol w="3118967">
                  <a:extLst>
                    <a:ext uri="{9D8B030D-6E8A-4147-A177-3AD203B41FA5}">
                      <a16:colId xmlns:a16="http://schemas.microsoft.com/office/drawing/2014/main" xmlns="" val="20000"/>
                    </a:ext>
                  </a:extLst>
                </a:gridCol>
                <a:gridCol w="2072793">
                  <a:extLst>
                    <a:ext uri="{9D8B030D-6E8A-4147-A177-3AD203B41FA5}">
                      <a16:colId xmlns:a16="http://schemas.microsoft.com/office/drawing/2014/main" xmlns="" val="20001"/>
                    </a:ext>
                  </a:extLst>
                </a:gridCol>
                <a:gridCol w="2131457">
                  <a:extLst>
                    <a:ext uri="{9D8B030D-6E8A-4147-A177-3AD203B41FA5}">
                      <a16:colId xmlns:a16="http://schemas.microsoft.com/office/drawing/2014/main" xmlns="" val="20002"/>
                    </a:ext>
                  </a:extLst>
                </a:gridCol>
              </a:tblGrid>
              <a:tr h="503214">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kumimoji="0" lang="en-PH" sz="3200" b="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Death Claims</a:t>
                      </a:r>
                      <a:endParaRPr lang="en-PH" sz="3200" b="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70397" marR="70397" marT="35199" marB="35199">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r"/>
                      <a:r>
                        <a:rPr kumimoji="0" lang="en-PH" sz="3200" b="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P170.3 M</a:t>
                      </a:r>
                      <a:endParaRPr lang="en-PH" sz="3200" b="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70397" marR="70397" marT="35199" marB="35199">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r"/>
                      <a:r>
                        <a:rPr kumimoji="0" lang="en-PH" sz="3200" b="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930</a:t>
                      </a:r>
                      <a:endParaRPr lang="en-PH" sz="3200" b="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70397" marR="70397" marT="35199" marB="35199">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extLst>
                  <a:ext uri="{0D108BD9-81ED-4DB2-BD59-A6C34878D82A}">
                    <a16:rowId xmlns:a16="http://schemas.microsoft.com/office/drawing/2014/main" xmlns="" val="10000"/>
                  </a:ext>
                </a:extLst>
              </a:tr>
            </a:tbl>
          </a:graphicData>
        </a:graphic>
      </p:graphicFrame>
      <p:graphicFrame>
        <p:nvGraphicFramePr>
          <p:cNvPr id="12" name="Table 11">
            <a:extLst>
              <a:ext uri="{FF2B5EF4-FFF2-40B4-BE49-F238E27FC236}">
                <a16:creationId xmlns:a16="http://schemas.microsoft.com/office/drawing/2014/main" xmlns="" id="{4AC967EE-D33B-4452-9BE2-C43736D5926B}"/>
              </a:ext>
            </a:extLst>
          </p:cNvPr>
          <p:cNvGraphicFramePr>
            <a:graphicFrameLocks noGrp="1"/>
          </p:cNvGraphicFramePr>
          <p:nvPr>
            <p:extLst>
              <p:ext uri="{D42A27DB-BD31-4B8C-83A1-F6EECF244321}">
                <p14:modId xmlns:p14="http://schemas.microsoft.com/office/powerpoint/2010/main" val="3948376322"/>
              </p:ext>
            </p:extLst>
          </p:nvPr>
        </p:nvGraphicFramePr>
        <p:xfrm>
          <a:off x="2761447" y="4136078"/>
          <a:ext cx="7323217" cy="558078"/>
        </p:xfrm>
        <a:graphic>
          <a:graphicData uri="http://schemas.openxmlformats.org/drawingml/2006/table">
            <a:tbl>
              <a:tblPr firstRow="1" bandRow="1"/>
              <a:tblGrid>
                <a:gridCol w="3118967">
                  <a:extLst>
                    <a:ext uri="{9D8B030D-6E8A-4147-A177-3AD203B41FA5}">
                      <a16:colId xmlns:a16="http://schemas.microsoft.com/office/drawing/2014/main" xmlns="" val="20000"/>
                    </a:ext>
                  </a:extLst>
                </a:gridCol>
                <a:gridCol w="2072793">
                  <a:extLst>
                    <a:ext uri="{9D8B030D-6E8A-4147-A177-3AD203B41FA5}">
                      <a16:colId xmlns:a16="http://schemas.microsoft.com/office/drawing/2014/main" xmlns="" val="20001"/>
                    </a:ext>
                  </a:extLst>
                </a:gridCol>
                <a:gridCol w="2131457">
                  <a:extLst>
                    <a:ext uri="{9D8B030D-6E8A-4147-A177-3AD203B41FA5}">
                      <a16:colId xmlns:a16="http://schemas.microsoft.com/office/drawing/2014/main" xmlns="" val="20002"/>
                    </a:ext>
                  </a:extLst>
                </a:gridCol>
              </a:tblGrid>
              <a:tr h="503214">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kumimoji="0" lang="en-PH" sz="3200" b="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Living Claims</a:t>
                      </a:r>
                      <a:endParaRPr lang="en-PH" sz="3200" b="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70397" marR="70397" marT="35199" marB="35199">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r"/>
                      <a:r>
                        <a:rPr kumimoji="0" lang="en-PH" sz="3200" b="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P1.2 B</a:t>
                      </a:r>
                      <a:endParaRPr lang="en-PH" sz="3200" b="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70397" marR="70397" marT="35199" marB="35199">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r"/>
                      <a:r>
                        <a:rPr kumimoji="0" lang="en-PH" sz="3200" b="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18,073</a:t>
                      </a:r>
                      <a:endParaRPr lang="en-PH" sz="3200" b="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70397" marR="70397" marT="35199" marB="35199">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extLst>
                  <a:ext uri="{0D108BD9-81ED-4DB2-BD59-A6C34878D82A}">
                    <a16:rowId xmlns:a16="http://schemas.microsoft.com/office/drawing/2014/main" xmlns="" val="10000"/>
                  </a:ext>
                </a:extLst>
              </a:tr>
            </a:tbl>
          </a:graphicData>
        </a:graphic>
      </p:graphicFrame>
      <p:graphicFrame>
        <p:nvGraphicFramePr>
          <p:cNvPr id="13" name="Table 12">
            <a:extLst>
              <a:ext uri="{FF2B5EF4-FFF2-40B4-BE49-F238E27FC236}">
                <a16:creationId xmlns:a16="http://schemas.microsoft.com/office/drawing/2014/main" xmlns="" id="{7272347E-1AE1-4ACA-952E-3DD31F557549}"/>
              </a:ext>
            </a:extLst>
          </p:cNvPr>
          <p:cNvGraphicFramePr>
            <a:graphicFrameLocks noGrp="1"/>
          </p:cNvGraphicFramePr>
          <p:nvPr>
            <p:extLst>
              <p:ext uri="{D42A27DB-BD31-4B8C-83A1-F6EECF244321}">
                <p14:modId xmlns:p14="http://schemas.microsoft.com/office/powerpoint/2010/main" val="831227223"/>
              </p:ext>
            </p:extLst>
          </p:nvPr>
        </p:nvGraphicFramePr>
        <p:xfrm>
          <a:off x="1" y="4899660"/>
          <a:ext cx="12191999" cy="1725756"/>
        </p:xfrm>
        <a:graphic>
          <a:graphicData uri="http://schemas.openxmlformats.org/drawingml/2006/table">
            <a:tbl>
              <a:tblPr firstRow="1" bandRow="1"/>
              <a:tblGrid>
                <a:gridCol w="7998105">
                  <a:extLst>
                    <a:ext uri="{9D8B030D-6E8A-4147-A177-3AD203B41FA5}">
                      <a16:colId xmlns:a16="http://schemas.microsoft.com/office/drawing/2014/main" xmlns="" val="20000"/>
                    </a:ext>
                  </a:extLst>
                </a:gridCol>
                <a:gridCol w="2129742">
                  <a:extLst>
                    <a:ext uri="{9D8B030D-6E8A-4147-A177-3AD203B41FA5}">
                      <a16:colId xmlns:a16="http://schemas.microsoft.com/office/drawing/2014/main" xmlns="" val="20001"/>
                    </a:ext>
                  </a:extLst>
                </a:gridCol>
                <a:gridCol w="2064152">
                  <a:extLst>
                    <a:ext uri="{9D8B030D-6E8A-4147-A177-3AD203B41FA5}">
                      <a16:colId xmlns:a16="http://schemas.microsoft.com/office/drawing/2014/main" xmlns="" val="20002"/>
                    </a:ext>
                  </a:extLst>
                </a:gridCol>
              </a:tblGrid>
              <a:tr h="1028884">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kumimoji="0" lang="en-PH" sz="3200" b="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Comprehensive Financial Assistance Benefits (CFAB)</a:t>
                      </a:r>
                    </a:p>
                  </a:txBody>
                  <a:tcPr marL="70397" marR="70397" marT="35199" marB="35199">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79646">
                        <a:lumMod val="40000"/>
                        <a:lumOff val="60000"/>
                      </a:srgb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kumimoji="0" lang="en-PH" sz="3200" b="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a:t>
                      </a:r>
                    </a:p>
                    <a:p>
                      <a:pPr algn="ctr"/>
                      <a:r>
                        <a:rPr kumimoji="0" lang="en-PH" sz="3200" b="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P170.2 M</a:t>
                      </a:r>
                      <a:endParaRPr lang="en-PH" sz="3200" b="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70397" marR="70397" marT="35199" marB="35199">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79646">
                        <a:lumMod val="40000"/>
                        <a:lumOff val="60000"/>
                      </a:srgb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endParaRPr kumimoji="0" lang="en-PH" sz="3200" b="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a:p>
                      <a:pPr algn="ctr"/>
                      <a:r>
                        <a:rPr kumimoji="0" lang="en-PH" sz="3200" b="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18,597</a:t>
                      </a:r>
                      <a:endParaRPr lang="en-PH" sz="3200" b="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70397" marR="70397" marT="35199" marB="35199">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79646">
                        <a:lumMod val="40000"/>
                        <a:lumOff val="60000"/>
                      </a:srgbClr>
                    </a:solidFill>
                  </a:tcPr>
                </a:tc>
                <a:extLst>
                  <a:ext uri="{0D108BD9-81ED-4DB2-BD59-A6C34878D82A}">
                    <a16:rowId xmlns:a16="http://schemas.microsoft.com/office/drawing/2014/main" xmlns="" val="10000"/>
                  </a:ext>
                </a:extLst>
              </a:tr>
              <a:tr h="669026">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(Battle Injury Assistance, Wounded In Action, Killed In Action, Burial)</a:t>
                      </a:r>
                    </a:p>
                    <a:p>
                      <a:pPr algn="ctr"/>
                      <a:endParaRPr lang="en-PH" sz="2000" b="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70397" marR="70397" marT="35199" marB="35199">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79646">
                        <a:lumMod val="40000"/>
                        <a:lumOff val="60000"/>
                      </a:srgbClr>
                    </a:solidFill>
                  </a:tcPr>
                </a:tc>
                <a:tc hMerge="1">
                  <a:txBody>
                    <a:bodyPr/>
                    <a:lstStyle/>
                    <a:p>
                      <a:pPr algn="r"/>
                      <a:endParaRPr lang="en-PH" sz="3200" b="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70397" marR="70397" marT="35199" marB="35199">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c hMerge="1">
                  <a:txBody>
                    <a:bodyPr/>
                    <a:lstStyle/>
                    <a:p>
                      <a:pPr algn="r"/>
                      <a:endParaRPr lang="en-PH" sz="3200" b="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70397" marR="70397" marT="35199" marB="35199">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extLst>
                  <a:ext uri="{0D108BD9-81ED-4DB2-BD59-A6C34878D82A}">
                    <a16:rowId xmlns:a16="http://schemas.microsoft.com/office/drawing/2014/main" xmlns="" val="3508852673"/>
                  </a:ext>
                </a:extLst>
              </a:tr>
            </a:tbl>
          </a:graphicData>
        </a:graphic>
      </p:graphicFrame>
    </p:spTree>
    <p:extLst>
      <p:ext uri="{BB962C8B-B14F-4D97-AF65-F5344CB8AC3E}">
        <p14:creationId xmlns:p14="http://schemas.microsoft.com/office/powerpoint/2010/main" val="10059009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5E982D-41BE-4C72-9B96-75BC0C989B77}"/>
              </a:ext>
            </a:extLst>
          </p:cNvPr>
          <p:cNvSpPr>
            <a:spLocks noGrp="1"/>
          </p:cNvSpPr>
          <p:nvPr>
            <p:ph type="title"/>
          </p:nvPr>
        </p:nvSpPr>
        <p:spPr/>
        <p:txBody>
          <a:bodyPr/>
          <a:lstStyle/>
          <a:p>
            <a:endParaRPr lang="en-PH"/>
          </a:p>
        </p:txBody>
      </p:sp>
      <p:sp>
        <p:nvSpPr>
          <p:cNvPr id="6" name="TextBox 5">
            <a:extLst>
              <a:ext uri="{FF2B5EF4-FFF2-40B4-BE49-F238E27FC236}">
                <a16:creationId xmlns:a16="http://schemas.microsoft.com/office/drawing/2014/main" xmlns="" id="{1E212A3C-BA29-4146-9BFF-356C432376A7}"/>
              </a:ext>
            </a:extLst>
          </p:cNvPr>
          <p:cNvSpPr txBox="1"/>
          <p:nvPr/>
        </p:nvSpPr>
        <p:spPr>
          <a:xfrm>
            <a:off x="0" y="806117"/>
            <a:ext cx="12191999" cy="6051883"/>
          </a:xfrm>
          <a:prstGeom prst="rect">
            <a:avLst/>
          </a:prstGeom>
          <a:solidFill>
            <a:schemeClr val="accent6">
              <a:lumMod val="20000"/>
              <a:lumOff val="80000"/>
            </a:schemeClr>
          </a:solidFill>
        </p:spPr>
        <p:txBody>
          <a:bodyPr wrap="square" rtlCol="0">
            <a:spAutoFit/>
          </a:bodyPr>
          <a:lstStyle/>
          <a:p>
            <a:endParaRPr lang="en-PH" dirty="0"/>
          </a:p>
        </p:txBody>
      </p:sp>
      <p:pic>
        <p:nvPicPr>
          <p:cNvPr id="5" name="Content Placeholder 4">
            <a:extLst>
              <a:ext uri="{FF2B5EF4-FFF2-40B4-BE49-F238E27FC236}">
                <a16:creationId xmlns:a16="http://schemas.microsoft.com/office/drawing/2014/main" xmlns="" id="{6161FFE0-1F9D-408F-BEEB-3753E7F0DBE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
            <a:ext cx="12192000" cy="2406316"/>
          </a:xfrm>
        </p:spPr>
      </p:pic>
      <p:sp>
        <p:nvSpPr>
          <p:cNvPr id="8" name="Subtitle 9">
            <a:extLst>
              <a:ext uri="{FF2B5EF4-FFF2-40B4-BE49-F238E27FC236}">
                <a16:creationId xmlns:a16="http://schemas.microsoft.com/office/drawing/2014/main" xmlns="" id="{852A2DDD-BF52-420D-B296-676F0673AABB}"/>
              </a:ext>
            </a:extLst>
          </p:cNvPr>
          <p:cNvSpPr txBox="1">
            <a:spLocks/>
          </p:cNvSpPr>
          <p:nvPr/>
        </p:nvSpPr>
        <p:spPr>
          <a:xfrm>
            <a:off x="3275632" y="2414617"/>
            <a:ext cx="6003756" cy="86538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b="1" dirty="0">
                <a:ln w="0"/>
                <a:solidFill>
                  <a:schemeClr val="accent2"/>
                </a:solidFill>
                <a:effectLst>
                  <a:outerShdw blurRad="38100" dist="38100" dir="2700000" algn="tl">
                    <a:srgbClr val="000000">
                      <a:alpha val="43137"/>
                    </a:srgbClr>
                  </a:outerShdw>
                  <a:reflection blurRad="6350" stA="53000" endA="300" endPos="35500" dir="5400000" sy="-90000" algn="bl" rotWithShape="0"/>
                </a:effectLst>
              </a:rPr>
              <a:t>BENEFITS GRANTED    </a:t>
            </a:r>
            <a:endParaRPr kumimoji="0" lang="en-US" sz="2800" b="1" i="0" u="none" strike="noStrike" kern="1200" cap="none" spc="0" normalizeH="0" baseline="0" noProof="0" dirty="0">
              <a:ln w="0"/>
              <a:solidFill>
                <a:schemeClr val="accent2"/>
              </a:solidFill>
              <a:effectLst>
                <a:outerShdw blurRad="38100" dist="38100" dir="2700000" algn="tl">
                  <a:srgbClr val="000000">
                    <a:alpha val="43137"/>
                  </a:srgbClr>
                </a:outerShdw>
                <a:reflection blurRad="6350" stA="53000" endA="300" endPos="35500" dir="5400000" sy="-90000" algn="bl" rotWithShape="0"/>
              </a:effectLst>
              <a:uLnTx/>
              <a:uFillTx/>
            </a:endParaRPr>
          </a:p>
        </p:txBody>
      </p:sp>
      <p:pic>
        <p:nvPicPr>
          <p:cNvPr id="4" name="Picture 3">
            <a:extLst>
              <a:ext uri="{FF2B5EF4-FFF2-40B4-BE49-F238E27FC236}">
                <a16:creationId xmlns:a16="http://schemas.microsoft.com/office/drawing/2014/main" xmlns="" id="{B856986F-0A2B-4E14-A5D9-2683DEA684B8}"/>
              </a:ext>
            </a:extLst>
          </p:cNvPr>
          <p:cNvPicPr>
            <a:picLocks noChangeAspect="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0" y="2914519"/>
            <a:ext cx="12192000" cy="1893294"/>
          </a:xfrm>
          <a:prstGeom prst="rect">
            <a:avLst/>
          </a:prstGeom>
        </p:spPr>
      </p:pic>
      <p:graphicFrame>
        <p:nvGraphicFramePr>
          <p:cNvPr id="9" name="Table 8">
            <a:extLst>
              <a:ext uri="{FF2B5EF4-FFF2-40B4-BE49-F238E27FC236}">
                <a16:creationId xmlns:a16="http://schemas.microsoft.com/office/drawing/2014/main" xmlns="" id="{06BF7C06-E497-49A3-A07D-FB30DD0B5E85}"/>
              </a:ext>
            </a:extLst>
          </p:cNvPr>
          <p:cNvGraphicFramePr>
            <a:graphicFrameLocks noGrp="1"/>
          </p:cNvGraphicFramePr>
          <p:nvPr>
            <p:extLst>
              <p:ext uri="{D42A27DB-BD31-4B8C-83A1-F6EECF244321}">
                <p14:modId xmlns:p14="http://schemas.microsoft.com/office/powerpoint/2010/main" val="2449531063"/>
              </p:ext>
            </p:extLst>
          </p:nvPr>
        </p:nvGraphicFramePr>
        <p:xfrm>
          <a:off x="325925" y="3338644"/>
          <a:ext cx="5606619" cy="1135058"/>
        </p:xfrm>
        <a:graphic>
          <a:graphicData uri="http://schemas.openxmlformats.org/drawingml/2006/table">
            <a:tbl>
              <a:tblPr firstRow="1" bandRow="1"/>
              <a:tblGrid>
                <a:gridCol w="3190788">
                  <a:extLst>
                    <a:ext uri="{9D8B030D-6E8A-4147-A177-3AD203B41FA5}">
                      <a16:colId xmlns:a16="http://schemas.microsoft.com/office/drawing/2014/main" xmlns="" val="20000"/>
                    </a:ext>
                  </a:extLst>
                </a:gridCol>
                <a:gridCol w="2415831">
                  <a:extLst>
                    <a:ext uri="{9D8B030D-6E8A-4147-A177-3AD203B41FA5}">
                      <a16:colId xmlns:a16="http://schemas.microsoft.com/office/drawing/2014/main" xmlns="" val="20001"/>
                    </a:ext>
                  </a:extLst>
                </a:gridCol>
              </a:tblGrid>
              <a:tr h="113505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a:r>
                        <a:rPr kumimoji="0" lang="en-PH" sz="2400" b="1"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Real Estate Mortgage Loan </a:t>
                      </a:r>
                      <a:endParaRPr lang="en-PH" sz="2400" b="1" dirty="0">
                        <a:solidFill>
                          <a:srgbClr val="002060"/>
                        </a:solidFill>
                        <a:effectLst/>
                        <a:latin typeface="Arial" panose="020B0604020202020204" pitchFamily="34" charset="0"/>
                        <a:cs typeface="Arial" panose="020B0604020202020204" pitchFamily="34" charset="0"/>
                      </a:endParaRPr>
                    </a:p>
                  </a:txBody>
                  <a:tcPr marL="164033" marR="164033" marT="74561" marB="74561">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r"/>
                      <a:r>
                        <a:rPr kumimoji="0" lang="en-PH" sz="2400" b="1"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P356.14 M </a:t>
                      </a:r>
                      <a:endParaRPr lang="en-PH" sz="2400" b="1" dirty="0">
                        <a:solidFill>
                          <a:srgbClr val="002060"/>
                        </a:solidFill>
                        <a:effectLst/>
                        <a:latin typeface="Arial" panose="020B0604020202020204" pitchFamily="34" charset="0"/>
                        <a:cs typeface="Arial" panose="020B0604020202020204" pitchFamily="34" charset="0"/>
                      </a:endParaRPr>
                    </a:p>
                  </a:txBody>
                  <a:tcPr marL="164033" marR="164033" marT="74561" marB="74561">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extLst>
                  <a:ext uri="{0D108BD9-81ED-4DB2-BD59-A6C34878D82A}">
                    <a16:rowId xmlns:a16="http://schemas.microsoft.com/office/drawing/2014/main" xmlns="" val="10000"/>
                  </a:ext>
                </a:extLst>
              </a:tr>
            </a:tbl>
          </a:graphicData>
        </a:graphic>
      </p:graphicFrame>
      <p:pic>
        <p:nvPicPr>
          <p:cNvPr id="12" name="Picture 11">
            <a:extLst>
              <a:ext uri="{FF2B5EF4-FFF2-40B4-BE49-F238E27FC236}">
                <a16:creationId xmlns:a16="http://schemas.microsoft.com/office/drawing/2014/main" xmlns="" id="{B13FD09F-CAF7-4162-BE11-EFDF25CE8B2F}"/>
              </a:ext>
            </a:extLst>
          </p:cNvPr>
          <p:cNvPicPr>
            <a:picLocks noChangeAspect="1"/>
          </p:cNvPicPr>
          <p:nvPr/>
        </p:nvPicPr>
        <p:blipFill>
          <a:blip r:embed="rId5">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 y="5008341"/>
            <a:ext cx="12192000" cy="1866261"/>
          </a:xfrm>
          <a:prstGeom prst="rect">
            <a:avLst/>
          </a:prstGeom>
        </p:spPr>
      </p:pic>
      <p:graphicFrame>
        <p:nvGraphicFramePr>
          <p:cNvPr id="10" name="Table 9">
            <a:extLst>
              <a:ext uri="{FF2B5EF4-FFF2-40B4-BE49-F238E27FC236}">
                <a16:creationId xmlns:a16="http://schemas.microsoft.com/office/drawing/2014/main" xmlns="" id="{3391BEF3-7196-4BD3-AB5C-DB2949016CB9}"/>
              </a:ext>
            </a:extLst>
          </p:cNvPr>
          <p:cNvGraphicFramePr>
            <a:graphicFrameLocks noGrp="1"/>
          </p:cNvGraphicFramePr>
          <p:nvPr>
            <p:extLst>
              <p:ext uri="{D42A27DB-BD31-4B8C-83A1-F6EECF244321}">
                <p14:modId xmlns:p14="http://schemas.microsoft.com/office/powerpoint/2010/main" val="4124714900"/>
              </p:ext>
            </p:extLst>
          </p:nvPr>
        </p:nvGraphicFramePr>
        <p:xfrm>
          <a:off x="325924" y="5392584"/>
          <a:ext cx="5606619" cy="971145"/>
        </p:xfrm>
        <a:graphic>
          <a:graphicData uri="http://schemas.openxmlformats.org/drawingml/2006/table">
            <a:tbl>
              <a:tblPr firstRow="1" bandRow="1"/>
              <a:tblGrid>
                <a:gridCol w="3190788">
                  <a:extLst>
                    <a:ext uri="{9D8B030D-6E8A-4147-A177-3AD203B41FA5}">
                      <a16:colId xmlns:a16="http://schemas.microsoft.com/office/drawing/2014/main" xmlns="" val="20000"/>
                    </a:ext>
                  </a:extLst>
                </a:gridCol>
                <a:gridCol w="2415831">
                  <a:extLst>
                    <a:ext uri="{9D8B030D-6E8A-4147-A177-3AD203B41FA5}">
                      <a16:colId xmlns:a16="http://schemas.microsoft.com/office/drawing/2014/main" xmlns="" val="20001"/>
                    </a:ext>
                  </a:extLst>
                </a:gridCol>
              </a:tblGrid>
              <a:tr h="97114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PH" sz="2400" b="1"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Real Estate Housing Loan  </a:t>
                      </a:r>
                      <a:endParaRPr kumimoji="0" lang="en-PH"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txBody>
                  <a:tcPr marL="164033" marR="164033" marT="74561" marB="74561">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a:r>
                        <a:rPr lang="en-PH" sz="2400" b="1" dirty="0">
                          <a:solidFill>
                            <a:srgbClr val="002060"/>
                          </a:solidFill>
                          <a:effectLst/>
                          <a:latin typeface="Arial" panose="020B0604020202020204" pitchFamily="34" charset="0"/>
                          <a:cs typeface="Arial" panose="020B0604020202020204" pitchFamily="34" charset="0"/>
                        </a:rPr>
                        <a:t>P16.04 M</a:t>
                      </a:r>
                    </a:p>
                  </a:txBody>
                  <a:tcPr marL="164033" marR="164033" marT="74561" marB="74561">
                    <a:lnL w="12700" cap="flat" cmpd="sng" algn="ctr">
                      <a:solidFill>
                        <a:sysClr val="window" lastClr="FFFFFF"/>
                      </a:solidFill>
                      <a:prstDash val="solid"/>
                      <a:round/>
                      <a:headEnd type="none" w="med" len="med"/>
                      <a:tailEnd type="none" w="med" len="med"/>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extLst>
                  <a:ext uri="{0D108BD9-81ED-4DB2-BD59-A6C34878D82A}">
                    <a16:rowId xmlns:a16="http://schemas.microsoft.com/office/drawing/2014/main" xmlns="" val="3923088995"/>
                  </a:ext>
                </a:extLst>
              </a:tr>
            </a:tbl>
          </a:graphicData>
        </a:graphic>
      </p:graphicFrame>
    </p:spTree>
    <p:extLst>
      <p:ext uri="{BB962C8B-B14F-4D97-AF65-F5344CB8AC3E}">
        <p14:creationId xmlns:p14="http://schemas.microsoft.com/office/powerpoint/2010/main" val="12134161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5E982D-41BE-4C72-9B96-75BC0C989B77}"/>
              </a:ext>
            </a:extLst>
          </p:cNvPr>
          <p:cNvSpPr>
            <a:spLocks noGrp="1"/>
          </p:cNvSpPr>
          <p:nvPr>
            <p:ph type="title"/>
          </p:nvPr>
        </p:nvSpPr>
        <p:spPr/>
        <p:txBody>
          <a:bodyPr/>
          <a:lstStyle/>
          <a:p>
            <a:endParaRPr lang="en-PH"/>
          </a:p>
        </p:txBody>
      </p:sp>
      <p:sp>
        <p:nvSpPr>
          <p:cNvPr id="6" name="TextBox 5">
            <a:extLst>
              <a:ext uri="{FF2B5EF4-FFF2-40B4-BE49-F238E27FC236}">
                <a16:creationId xmlns:a16="http://schemas.microsoft.com/office/drawing/2014/main" xmlns="" id="{1E212A3C-BA29-4146-9BFF-356C432376A7}"/>
              </a:ext>
            </a:extLst>
          </p:cNvPr>
          <p:cNvSpPr txBox="1"/>
          <p:nvPr/>
        </p:nvSpPr>
        <p:spPr>
          <a:xfrm>
            <a:off x="0" y="824590"/>
            <a:ext cx="12191999" cy="6051883"/>
          </a:xfrm>
          <a:prstGeom prst="rect">
            <a:avLst/>
          </a:prstGeom>
          <a:solidFill>
            <a:schemeClr val="accent6">
              <a:lumMod val="20000"/>
              <a:lumOff val="80000"/>
            </a:schemeClr>
          </a:solidFill>
        </p:spPr>
        <p:txBody>
          <a:bodyPr wrap="square" rtlCol="0">
            <a:spAutoFit/>
          </a:bodyPr>
          <a:lstStyle/>
          <a:p>
            <a:endParaRPr lang="en-PH" dirty="0"/>
          </a:p>
        </p:txBody>
      </p:sp>
      <p:pic>
        <p:nvPicPr>
          <p:cNvPr id="5" name="Content Placeholder 4">
            <a:extLst>
              <a:ext uri="{FF2B5EF4-FFF2-40B4-BE49-F238E27FC236}">
                <a16:creationId xmlns:a16="http://schemas.microsoft.com/office/drawing/2014/main" xmlns="" id="{6161FFE0-1F9D-408F-BEEB-3753E7F0DBE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
            <a:ext cx="12192000" cy="2406316"/>
          </a:xfrm>
        </p:spPr>
      </p:pic>
      <p:sp>
        <p:nvSpPr>
          <p:cNvPr id="11" name="Subtitle 9">
            <a:extLst>
              <a:ext uri="{FF2B5EF4-FFF2-40B4-BE49-F238E27FC236}">
                <a16:creationId xmlns:a16="http://schemas.microsoft.com/office/drawing/2014/main" xmlns="" id="{68DFAE73-5459-4A3E-B9F0-A8597F71D139}"/>
              </a:ext>
            </a:extLst>
          </p:cNvPr>
          <p:cNvSpPr txBox="1">
            <a:spLocks/>
          </p:cNvSpPr>
          <p:nvPr/>
        </p:nvSpPr>
        <p:spPr>
          <a:xfrm>
            <a:off x="3186365" y="2338749"/>
            <a:ext cx="6003756" cy="86538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w="0"/>
              <a:solidFill>
                <a:schemeClr val="accent2"/>
              </a:solidFill>
              <a:effectLst>
                <a:outerShdw blurRad="38100" dist="38100" dir="2700000" algn="tl">
                  <a:srgbClr val="000000">
                    <a:alpha val="43137"/>
                  </a:srgbClr>
                </a:outerShdw>
                <a:reflection blurRad="6350" stA="53000" endA="300" endPos="35500" dir="5400000" sy="-90000" algn="bl" rotWithShape="0"/>
              </a:effectLst>
              <a:uLnTx/>
              <a:uFillTx/>
            </a:endParaRPr>
          </a:p>
        </p:txBody>
      </p:sp>
      <p:pic>
        <p:nvPicPr>
          <p:cNvPr id="9" name="Picture 8">
            <a:extLst>
              <a:ext uri="{FF2B5EF4-FFF2-40B4-BE49-F238E27FC236}">
                <a16:creationId xmlns:a16="http://schemas.microsoft.com/office/drawing/2014/main" xmlns="" id="{AF3FE1D5-DF3F-4E27-A874-A1CBE7CF459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29"/>
          <a:stretch/>
        </p:blipFill>
        <p:spPr>
          <a:xfrm>
            <a:off x="1" y="2431059"/>
            <a:ext cx="6096000" cy="4445414"/>
          </a:xfrm>
          <a:prstGeom prst="rect">
            <a:avLst/>
          </a:prstGeom>
        </p:spPr>
      </p:pic>
      <p:sp>
        <p:nvSpPr>
          <p:cNvPr id="3" name="TextBox 2">
            <a:extLst>
              <a:ext uri="{FF2B5EF4-FFF2-40B4-BE49-F238E27FC236}">
                <a16:creationId xmlns:a16="http://schemas.microsoft.com/office/drawing/2014/main" xmlns="" id="{31E027BD-B1AF-4E3A-8704-B694920F806E}"/>
              </a:ext>
            </a:extLst>
          </p:cNvPr>
          <p:cNvSpPr txBox="1"/>
          <p:nvPr/>
        </p:nvSpPr>
        <p:spPr>
          <a:xfrm>
            <a:off x="4997972" y="2865782"/>
            <a:ext cx="7340709" cy="996170"/>
          </a:xfrm>
          <a:prstGeom prst="rect">
            <a:avLst/>
          </a:prstGeom>
          <a:noFill/>
        </p:spPr>
        <p:txBody>
          <a:bodyPr wrap="square" rtlCol="0">
            <a:spAutoFit/>
          </a:bodyPr>
          <a:lstStyle/>
          <a:p>
            <a:pPr lvl="0" algn="ctr">
              <a:lnSpc>
                <a:spcPct val="90000"/>
              </a:lnSpc>
              <a:spcBef>
                <a:spcPts val="1000"/>
              </a:spcBef>
              <a:defRPr/>
            </a:pPr>
            <a:r>
              <a:rPr lang="en-US" sz="2800" b="1" dirty="0">
                <a:ln w="0"/>
                <a:solidFill>
                  <a:srgbClr val="ED7D31"/>
                </a:solidFill>
                <a:effectLst>
                  <a:outerShdw blurRad="38100" dist="38100" dir="2700000" algn="tl">
                    <a:srgbClr val="000000">
                      <a:alpha val="43137"/>
                    </a:srgbClr>
                  </a:outerShdw>
                  <a:reflection blurRad="6350" stA="53000" endA="300" endPos="35500" dir="5400000" sy="-90000" algn="bl" rotWithShape="0"/>
                </a:effectLst>
                <a:latin typeface="Arial" panose="020B0604020202020204" pitchFamily="34" charset="0"/>
                <a:cs typeface="Arial" panose="020B0604020202020204" pitchFamily="34" charset="0"/>
              </a:rPr>
              <a:t>CLAIMS AND BENEFITS GRANTED</a:t>
            </a:r>
          </a:p>
          <a:p>
            <a:pPr lvl="0" algn="ctr">
              <a:lnSpc>
                <a:spcPct val="90000"/>
              </a:lnSpc>
              <a:spcBef>
                <a:spcPts val="1000"/>
              </a:spcBef>
              <a:defRPr/>
            </a:pPr>
            <a:endParaRPr lang="en-US" sz="2800" b="1" dirty="0">
              <a:ln w="0"/>
              <a:solidFill>
                <a:srgbClr val="002060"/>
              </a:solidFill>
              <a:effectLst>
                <a:outerShdw blurRad="38100" dist="38100" dir="2700000" algn="tl">
                  <a:srgbClr val="000000">
                    <a:alpha val="43137"/>
                  </a:srgbClr>
                </a:outerShdw>
                <a:reflection blurRad="6350" stA="53000" endA="300" endPos="35500" dir="5400000" sy="-90000" algn="bl" rotWithShape="0"/>
              </a:effectLst>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xmlns="" id="{5FFA7D07-17F9-46C3-AC47-5F1814CF55E9}"/>
              </a:ext>
            </a:extLst>
          </p:cNvPr>
          <p:cNvSpPr txBox="1"/>
          <p:nvPr/>
        </p:nvSpPr>
        <p:spPr>
          <a:xfrm>
            <a:off x="5655182" y="3266740"/>
            <a:ext cx="6536817" cy="2028248"/>
          </a:xfrm>
          <a:prstGeom prst="rect">
            <a:avLst/>
          </a:prstGeom>
          <a:noFill/>
        </p:spPr>
        <p:txBody>
          <a:bodyPr wrap="square" rtlCol="0">
            <a:spAutoFit/>
          </a:bodyPr>
          <a:lstStyle/>
          <a:p>
            <a:pPr lvl="0" algn="ctr">
              <a:lnSpc>
                <a:spcPct val="90000"/>
              </a:lnSpc>
              <a:spcBef>
                <a:spcPts val="1000"/>
              </a:spcBef>
              <a:defRPr/>
            </a:pPr>
            <a:endParaRPr lang="en-US" sz="2800" b="1" dirty="0">
              <a:ln w="0"/>
              <a:solidFill>
                <a:srgbClr val="ED7D31"/>
              </a:solidFill>
              <a:effectLst>
                <a:outerShdw blurRad="38100" dist="38100" dir="2700000" algn="tl">
                  <a:srgbClr val="000000">
                    <a:alpha val="43137"/>
                  </a:srgbClr>
                </a:outerShdw>
                <a:reflection blurRad="6350" stA="53000" endA="300" endPos="35500" dir="5400000" sy="-90000" algn="bl" rotWithShape="0"/>
              </a:effectLst>
              <a:latin typeface="Arial" panose="020B0604020202020204" pitchFamily="34" charset="0"/>
              <a:cs typeface="Arial" panose="020B0604020202020204" pitchFamily="34" charset="0"/>
            </a:endParaRPr>
          </a:p>
          <a:p>
            <a:pPr lvl="0" algn="ctr">
              <a:lnSpc>
                <a:spcPct val="90000"/>
              </a:lnSpc>
              <a:spcBef>
                <a:spcPts val="1000"/>
              </a:spcBef>
              <a:defRPr/>
            </a:pPr>
            <a:r>
              <a:rPr lang="en-US" sz="2800" b="1" dirty="0">
                <a:ln w="0"/>
                <a:solidFill>
                  <a:srgbClr val="002060"/>
                </a:solidFill>
                <a:effectLst>
                  <a:outerShdw blurRad="38100" dist="38100" dir="2700000" algn="tl">
                    <a:srgbClr val="000000">
                      <a:alpha val="43137"/>
                    </a:srgbClr>
                  </a:outerShdw>
                  <a:reflection blurRad="6350" stA="53000" endA="300" endPos="35500" dir="5400000" sy="-90000" algn="bl" rotWithShape="0"/>
                </a:effectLst>
                <a:latin typeface="Arial" panose="020B0604020202020204" pitchFamily="34" charset="0"/>
                <a:cs typeface="Arial" panose="020B0604020202020204" pitchFamily="34" charset="0"/>
              </a:rPr>
              <a:t>Policy Dividends   P117.94 M </a:t>
            </a:r>
          </a:p>
          <a:p>
            <a:pPr lvl="0" algn="ctr">
              <a:lnSpc>
                <a:spcPct val="90000"/>
              </a:lnSpc>
              <a:spcBef>
                <a:spcPts val="1000"/>
              </a:spcBef>
              <a:defRPr/>
            </a:pPr>
            <a:r>
              <a:rPr lang="en-US" sz="2800" b="1" dirty="0">
                <a:ln w="0"/>
                <a:solidFill>
                  <a:srgbClr val="002060"/>
                </a:solidFill>
                <a:effectLst>
                  <a:outerShdw blurRad="38100" dist="38100" dir="2700000" algn="tl">
                    <a:srgbClr val="000000">
                      <a:alpha val="43137"/>
                    </a:srgbClr>
                  </a:outerShdw>
                  <a:reflection blurRad="6350" stA="53000" endA="300" endPos="35500" dir="5400000" sy="-90000" algn="bl" rotWithShape="0"/>
                </a:effectLst>
                <a:latin typeface="Arial" panose="020B0604020202020204" pitchFamily="34" charset="0"/>
                <a:cs typeface="Arial" panose="020B0604020202020204" pitchFamily="34" charset="0"/>
              </a:rPr>
              <a:t>benefiting 183,980 AI &amp; E-56 </a:t>
            </a:r>
          </a:p>
          <a:p>
            <a:pPr lvl="0" algn="ctr">
              <a:lnSpc>
                <a:spcPct val="90000"/>
              </a:lnSpc>
              <a:spcBef>
                <a:spcPts val="1000"/>
              </a:spcBef>
              <a:defRPr/>
            </a:pPr>
            <a:r>
              <a:rPr lang="en-US" sz="2800" b="1" dirty="0">
                <a:ln w="0"/>
                <a:solidFill>
                  <a:srgbClr val="002060"/>
                </a:solidFill>
                <a:effectLst>
                  <a:outerShdw blurRad="38100" dist="38100" dir="2700000" algn="tl">
                    <a:srgbClr val="000000">
                      <a:alpha val="43137"/>
                    </a:srgbClr>
                  </a:outerShdw>
                  <a:reflection blurRad="6350" stA="53000" endA="300" endPos="35500" dir="5400000" sy="-90000" algn="bl" rotWithShape="0"/>
                </a:effectLst>
                <a:latin typeface="Arial" panose="020B0604020202020204" pitchFamily="34" charset="0"/>
                <a:cs typeface="Arial" panose="020B0604020202020204" pitchFamily="34" charset="0"/>
              </a:rPr>
              <a:t>policy holders </a:t>
            </a:r>
          </a:p>
        </p:txBody>
      </p:sp>
    </p:spTree>
    <p:extLst>
      <p:ext uri="{BB962C8B-B14F-4D97-AF65-F5344CB8AC3E}">
        <p14:creationId xmlns:p14="http://schemas.microsoft.com/office/powerpoint/2010/main" val="7412864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5E982D-41BE-4C72-9B96-75BC0C989B77}"/>
              </a:ext>
            </a:extLst>
          </p:cNvPr>
          <p:cNvSpPr>
            <a:spLocks noGrp="1"/>
          </p:cNvSpPr>
          <p:nvPr>
            <p:ph type="title"/>
          </p:nvPr>
        </p:nvSpPr>
        <p:spPr/>
        <p:txBody>
          <a:bodyPr/>
          <a:lstStyle/>
          <a:p>
            <a:endParaRPr lang="en-PH"/>
          </a:p>
        </p:txBody>
      </p:sp>
      <p:sp>
        <p:nvSpPr>
          <p:cNvPr id="6" name="TextBox 5">
            <a:extLst>
              <a:ext uri="{FF2B5EF4-FFF2-40B4-BE49-F238E27FC236}">
                <a16:creationId xmlns:a16="http://schemas.microsoft.com/office/drawing/2014/main" xmlns="" id="{1E212A3C-BA29-4146-9BFF-356C432376A7}"/>
              </a:ext>
            </a:extLst>
          </p:cNvPr>
          <p:cNvSpPr txBox="1"/>
          <p:nvPr/>
        </p:nvSpPr>
        <p:spPr>
          <a:xfrm>
            <a:off x="0" y="806117"/>
            <a:ext cx="12191999" cy="6051883"/>
          </a:xfrm>
          <a:prstGeom prst="rect">
            <a:avLst/>
          </a:prstGeom>
          <a:solidFill>
            <a:schemeClr val="accent6">
              <a:lumMod val="20000"/>
              <a:lumOff val="80000"/>
            </a:schemeClr>
          </a:solidFill>
        </p:spPr>
        <p:txBody>
          <a:bodyPr wrap="square" rtlCol="0">
            <a:spAutoFit/>
          </a:bodyPr>
          <a:lstStyle/>
          <a:p>
            <a:endParaRPr lang="en-PH" dirty="0"/>
          </a:p>
        </p:txBody>
      </p:sp>
      <p:pic>
        <p:nvPicPr>
          <p:cNvPr id="5" name="Content Placeholder 4">
            <a:extLst>
              <a:ext uri="{FF2B5EF4-FFF2-40B4-BE49-F238E27FC236}">
                <a16:creationId xmlns:a16="http://schemas.microsoft.com/office/drawing/2014/main" xmlns="" id="{6161FFE0-1F9D-408F-BEEB-3753E7F0DBE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
            <a:ext cx="12192000" cy="2406316"/>
          </a:xfrm>
        </p:spPr>
      </p:pic>
      <p:sp>
        <p:nvSpPr>
          <p:cNvPr id="7" name="Subtitle 9">
            <a:extLst>
              <a:ext uri="{FF2B5EF4-FFF2-40B4-BE49-F238E27FC236}">
                <a16:creationId xmlns:a16="http://schemas.microsoft.com/office/drawing/2014/main" xmlns="" id="{9F971B09-FF20-4DC7-A9B9-C440C06CF1BA}"/>
              </a:ext>
            </a:extLst>
          </p:cNvPr>
          <p:cNvSpPr txBox="1">
            <a:spLocks/>
          </p:cNvSpPr>
          <p:nvPr/>
        </p:nvSpPr>
        <p:spPr>
          <a:xfrm>
            <a:off x="3275632" y="2414617"/>
            <a:ext cx="6003756" cy="86538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b="1" dirty="0">
                <a:ln w="0"/>
                <a:solidFill>
                  <a:schemeClr val="accent2"/>
                </a:solidFill>
                <a:effectLst>
                  <a:outerShdw blurRad="38100" dist="38100" dir="2700000" algn="tl">
                    <a:srgbClr val="000000">
                      <a:alpha val="43137"/>
                    </a:srgbClr>
                  </a:outerShdw>
                  <a:reflection blurRad="6350" stA="53000" endA="300" endPos="35500" dir="5400000" sy="-90000" algn="bl" rotWithShape="0"/>
                </a:effectLst>
              </a:rPr>
              <a:t>COVID-19 RELATED INITIATIVES     </a:t>
            </a:r>
            <a:endParaRPr kumimoji="0" lang="en-US" sz="2800" b="1" i="0" u="none" strike="noStrike" kern="1200" cap="none" spc="0" normalizeH="0" baseline="0" noProof="0" dirty="0">
              <a:ln w="0"/>
              <a:solidFill>
                <a:schemeClr val="accent2"/>
              </a:solidFill>
              <a:effectLst>
                <a:outerShdw blurRad="38100" dist="38100" dir="2700000" algn="tl">
                  <a:srgbClr val="000000">
                    <a:alpha val="43137"/>
                  </a:srgbClr>
                </a:outerShdw>
                <a:reflection blurRad="6350" stA="53000" endA="300" endPos="35500" dir="5400000" sy="-90000" algn="bl" rotWithShape="0"/>
              </a:effectLst>
              <a:uLnTx/>
              <a:uFillTx/>
            </a:endParaRPr>
          </a:p>
        </p:txBody>
      </p:sp>
      <p:pic>
        <p:nvPicPr>
          <p:cNvPr id="8" name="Picture 7">
            <a:extLst>
              <a:ext uri="{FF2B5EF4-FFF2-40B4-BE49-F238E27FC236}">
                <a16:creationId xmlns:a16="http://schemas.microsoft.com/office/drawing/2014/main" xmlns="" id="{2927AE79-C7CA-4922-9899-2032F0F2938E}"/>
              </a:ext>
            </a:extLst>
          </p:cNvPr>
          <p:cNvPicPr>
            <a:picLocks noChangeAspect="1"/>
          </p:cNvPicPr>
          <p:nvPr/>
        </p:nvPicPr>
        <p:blipFill rotWithShape="1">
          <a:blip r:embed="rId4">
            <a:extLst>
              <a:ext uri="{28A0092B-C50C-407E-A947-70E740481C1C}">
                <a14:useLocalDpi xmlns:a14="http://schemas.microsoft.com/office/drawing/2010/main" val="0"/>
              </a:ext>
            </a:extLst>
          </a:blip>
          <a:srcRect l="-320" r="320" b="25972"/>
          <a:stretch/>
        </p:blipFill>
        <p:spPr>
          <a:xfrm>
            <a:off x="-13816" y="2951545"/>
            <a:ext cx="5722018" cy="3906454"/>
          </a:xfrm>
          <a:prstGeom prst="rect">
            <a:avLst/>
          </a:prstGeom>
        </p:spPr>
      </p:pic>
      <p:pic>
        <p:nvPicPr>
          <p:cNvPr id="12" name="Picture 11">
            <a:extLst>
              <a:ext uri="{FF2B5EF4-FFF2-40B4-BE49-F238E27FC236}">
                <a16:creationId xmlns:a16="http://schemas.microsoft.com/office/drawing/2014/main" xmlns="" id="{5F7F1D61-C685-4407-BA22-50BDB05CD2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49178" y="2943245"/>
            <a:ext cx="2142822" cy="2417951"/>
          </a:xfrm>
          <a:prstGeom prst="rect">
            <a:avLst/>
          </a:prstGeom>
        </p:spPr>
      </p:pic>
      <p:pic>
        <p:nvPicPr>
          <p:cNvPr id="13" name="Picture 12">
            <a:extLst>
              <a:ext uri="{FF2B5EF4-FFF2-40B4-BE49-F238E27FC236}">
                <a16:creationId xmlns:a16="http://schemas.microsoft.com/office/drawing/2014/main" xmlns="" id="{F612F967-DA07-4160-9DFB-5D67A86DA7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08202" y="2943244"/>
            <a:ext cx="1607749" cy="1220595"/>
          </a:xfrm>
          <a:prstGeom prst="rect">
            <a:avLst/>
          </a:prstGeom>
        </p:spPr>
      </p:pic>
      <p:pic>
        <p:nvPicPr>
          <p:cNvPr id="14" name="Picture 13">
            <a:extLst>
              <a:ext uri="{FF2B5EF4-FFF2-40B4-BE49-F238E27FC236}">
                <a16:creationId xmlns:a16="http://schemas.microsoft.com/office/drawing/2014/main" xmlns="" id="{3B32A70B-B19A-4C9A-8FAB-9138DBC6D6D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08202" y="4186309"/>
            <a:ext cx="1658844" cy="1130942"/>
          </a:xfrm>
          <a:prstGeom prst="rect">
            <a:avLst/>
          </a:prstGeom>
        </p:spPr>
      </p:pic>
      <p:pic>
        <p:nvPicPr>
          <p:cNvPr id="15" name="Picture 14">
            <a:extLst>
              <a:ext uri="{FF2B5EF4-FFF2-40B4-BE49-F238E27FC236}">
                <a16:creationId xmlns:a16="http://schemas.microsoft.com/office/drawing/2014/main" xmlns="" id="{F9B2A87C-E9EC-4201-A31F-C30F33B8892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748" t="6311"/>
          <a:stretch/>
        </p:blipFill>
        <p:spPr>
          <a:xfrm>
            <a:off x="7277147" y="2951546"/>
            <a:ext cx="2870049" cy="2409652"/>
          </a:xfrm>
          <a:prstGeom prst="rect">
            <a:avLst/>
          </a:prstGeom>
          <a:ln w="228600" cap="sq" cmpd="thickThin">
            <a:noFill/>
            <a:prstDash val="solid"/>
            <a:miter lim="800000"/>
          </a:ln>
          <a:effectLst>
            <a:innerShdw blurRad="76200">
              <a:srgbClr val="000000"/>
            </a:innerShdw>
          </a:effectLst>
        </p:spPr>
      </p:pic>
      <p:pic>
        <p:nvPicPr>
          <p:cNvPr id="11" name="Picture 10">
            <a:extLst>
              <a:ext uri="{FF2B5EF4-FFF2-40B4-BE49-F238E27FC236}">
                <a16:creationId xmlns:a16="http://schemas.microsoft.com/office/drawing/2014/main" xmlns="" id="{4BB84F84-7459-4DF7-A8FB-3498DE441ACA}"/>
              </a:ext>
            </a:extLst>
          </p:cNvPr>
          <p:cNvPicPr>
            <a:picLocks noChangeAspect="1"/>
          </p:cNvPicPr>
          <p:nvPr/>
        </p:nvPicPr>
        <p:blipFill rotWithShape="1">
          <a:blip r:embed="rId9">
            <a:extLst>
              <a:ext uri="{28A0092B-C50C-407E-A947-70E740481C1C}">
                <a14:useLocalDpi xmlns:a14="http://schemas.microsoft.com/office/drawing/2010/main" val="0"/>
              </a:ext>
            </a:extLst>
          </a:blip>
          <a:srcRect t="8928" b="17547"/>
          <a:stretch/>
        </p:blipFill>
        <p:spPr>
          <a:xfrm>
            <a:off x="5708202" y="5167859"/>
            <a:ext cx="4610045" cy="1690140"/>
          </a:xfrm>
          <a:prstGeom prst="rect">
            <a:avLst/>
          </a:prstGeom>
          <a:ln w="228600" cap="sq" cmpd="thickThin">
            <a:noFill/>
            <a:prstDash val="solid"/>
            <a:miter lim="800000"/>
          </a:ln>
          <a:effectLst>
            <a:innerShdw blurRad="76200">
              <a:srgbClr val="000000"/>
            </a:innerShdw>
          </a:effectLst>
        </p:spPr>
      </p:pic>
      <p:pic>
        <p:nvPicPr>
          <p:cNvPr id="16" name="Picture 15">
            <a:extLst>
              <a:ext uri="{FF2B5EF4-FFF2-40B4-BE49-F238E27FC236}">
                <a16:creationId xmlns:a16="http://schemas.microsoft.com/office/drawing/2014/main" xmlns="" id="{80C2EC2C-56B9-4698-8DA9-5F448B1E93B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4337" r="18977"/>
          <a:stretch/>
        </p:blipFill>
        <p:spPr>
          <a:xfrm>
            <a:off x="10147197" y="4534540"/>
            <a:ext cx="2058618" cy="2331761"/>
          </a:xfrm>
          <a:prstGeom prst="rect">
            <a:avLst/>
          </a:prstGeom>
        </p:spPr>
      </p:pic>
    </p:spTree>
    <p:extLst>
      <p:ext uri="{BB962C8B-B14F-4D97-AF65-F5344CB8AC3E}">
        <p14:creationId xmlns:p14="http://schemas.microsoft.com/office/powerpoint/2010/main" val="12479311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5E982D-41BE-4C72-9B96-75BC0C989B77}"/>
              </a:ext>
            </a:extLst>
          </p:cNvPr>
          <p:cNvSpPr>
            <a:spLocks noGrp="1"/>
          </p:cNvSpPr>
          <p:nvPr>
            <p:ph type="title"/>
          </p:nvPr>
        </p:nvSpPr>
        <p:spPr/>
        <p:txBody>
          <a:bodyPr/>
          <a:lstStyle/>
          <a:p>
            <a:endParaRPr lang="en-PH"/>
          </a:p>
        </p:txBody>
      </p:sp>
      <p:sp>
        <p:nvSpPr>
          <p:cNvPr id="6" name="TextBox 5">
            <a:extLst>
              <a:ext uri="{FF2B5EF4-FFF2-40B4-BE49-F238E27FC236}">
                <a16:creationId xmlns:a16="http://schemas.microsoft.com/office/drawing/2014/main" xmlns="" id="{1E212A3C-BA29-4146-9BFF-356C432376A7}"/>
              </a:ext>
            </a:extLst>
          </p:cNvPr>
          <p:cNvSpPr txBox="1"/>
          <p:nvPr/>
        </p:nvSpPr>
        <p:spPr>
          <a:xfrm>
            <a:off x="0" y="806117"/>
            <a:ext cx="12191999" cy="6051883"/>
          </a:xfrm>
          <a:prstGeom prst="rect">
            <a:avLst/>
          </a:prstGeom>
          <a:solidFill>
            <a:schemeClr val="accent6">
              <a:lumMod val="20000"/>
              <a:lumOff val="80000"/>
            </a:schemeClr>
          </a:solidFill>
        </p:spPr>
        <p:txBody>
          <a:bodyPr wrap="square" rtlCol="0">
            <a:spAutoFit/>
          </a:bodyPr>
          <a:lstStyle/>
          <a:p>
            <a:endParaRPr lang="en-PH" dirty="0"/>
          </a:p>
        </p:txBody>
      </p:sp>
      <p:pic>
        <p:nvPicPr>
          <p:cNvPr id="5" name="Content Placeholder 4">
            <a:extLst>
              <a:ext uri="{FF2B5EF4-FFF2-40B4-BE49-F238E27FC236}">
                <a16:creationId xmlns:a16="http://schemas.microsoft.com/office/drawing/2014/main" xmlns="" id="{6161FFE0-1F9D-408F-BEEB-3753E7F0DBE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
            <a:ext cx="12192000" cy="2406316"/>
          </a:xfrm>
        </p:spPr>
      </p:pic>
      <p:pic>
        <p:nvPicPr>
          <p:cNvPr id="9" name="Picture 8">
            <a:extLst>
              <a:ext uri="{FF2B5EF4-FFF2-40B4-BE49-F238E27FC236}">
                <a16:creationId xmlns:a16="http://schemas.microsoft.com/office/drawing/2014/main" xmlns="" id="{704AE4FB-3C6F-4747-9E54-115224851519}"/>
              </a:ext>
            </a:extLst>
          </p:cNvPr>
          <p:cNvPicPr>
            <a:picLocks noChangeAspect="1"/>
          </p:cNvPicPr>
          <p:nvPr/>
        </p:nvPicPr>
        <p:blipFill>
          <a:blip r:embed="rId4"/>
          <a:stretch>
            <a:fillRect/>
          </a:stretch>
        </p:blipFill>
        <p:spPr>
          <a:xfrm>
            <a:off x="930383" y="4279759"/>
            <a:ext cx="3397667" cy="2565009"/>
          </a:xfrm>
          <a:prstGeom prst="rect">
            <a:avLst/>
          </a:prstGeom>
        </p:spPr>
      </p:pic>
      <p:pic>
        <p:nvPicPr>
          <p:cNvPr id="10" name="Picture 9">
            <a:extLst>
              <a:ext uri="{FF2B5EF4-FFF2-40B4-BE49-F238E27FC236}">
                <a16:creationId xmlns:a16="http://schemas.microsoft.com/office/drawing/2014/main" xmlns="" id="{65B75181-5510-4509-AC01-980F50C215B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814" r="4814"/>
          <a:stretch/>
        </p:blipFill>
        <p:spPr>
          <a:xfrm>
            <a:off x="7702241" y="4255697"/>
            <a:ext cx="3396916" cy="2565008"/>
          </a:xfrm>
          <a:prstGeom prst="rect">
            <a:avLst/>
          </a:prstGeom>
        </p:spPr>
      </p:pic>
      <p:pic>
        <p:nvPicPr>
          <p:cNvPr id="11" name="Picture 10">
            <a:extLst>
              <a:ext uri="{FF2B5EF4-FFF2-40B4-BE49-F238E27FC236}">
                <a16:creationId xmlns:a16="http://schemas.microsoft.com/office/drawing/2014/main" xmlns="" id="{A1DFC167-F98F-4CA7-93CB-C059F114091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05325" y="4255698"/>
            <a:ext cx="3396916" cy="2565008"/>
          </a:xfrm>
          <a:prstGeom prst="rect">
            <a:avLst/>
          </a:prstGeom>
          <a:ln w="228600" cap="sq" cmpd="thickThin">
            <a:noFill/>
            <a:prstDash val="solid"/>
            <a:miter lim="800000"/>
          </a:ln>
          <a:effectLst>
            <a:innerShdw blurRad="76200">
              <a:srgbClr val="000000"/>
            </a:innerShdw>
          </a:effectLst>
        </p:spPr>
      </p:pic>
      <p:pic>
        <p:nvPicPr>
          <p:cNvPr id="16" name="Picture 15">
            <a:extLst>
              <a:ext uri="{FF2B5EF4-FFF2-40B4-BE49-F238E27FC236}">
                <a16:creationId xmlns:a16="http://schemas.microsoft.com/office/drawing/2014/main" xmlns="" id="{E70445FE-4781-4723-9280-C03513347DA5}"/>
              </a:ext>
            </a:extLst>
          </p:cNvPr>
          <p:cNvPicPr>
            <a:picLocks noChangeAspect="1"/>
          </p:cNvPicPr>
          <p:nvPr/>
        </p:nvPicPr>
        <p:blipFill>
          <a:blip r:embed="rId7">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546519" y="2406317"/>
            <a:ext cx="2469017" cy="1849380"/>
          </a:xfrm>
          <a:prstGeom prst="rect">
            <a:avLst/>
          </a:prstGeom>
        </p:spPr>
      </p:pic>
      <p:sp>
        <p:nvSpPr>
          <p:cNvPr id="17" name="Subtitle 9">
            <a:extLst>
              <a:ext uri="{FF2B5EF4-FFF2-40B4-BE49-F238E27FC236}">
                <a16:creationId xmlns:a16="http://schemas.microsoft.com/office/drawing/2014/main" xmlns="" id="{AC519B10-08B4-458A-9940-AF1C5254C63B}"/>
              </a:ext>
            </a:extLst>
          </p:cNvPr>
          <p:cNvSpPr txBox="1">
            <a:spLocks/>
          </p:cNvSpPr>
          <p:nvPr/>
        </p:nvSpPr>
        <p:spPr>
          <a:xfrm>
            <a:off x="6098926" y="2771441"/>
            <a:ext cx="3637555" cy="75071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3200" b="1" dirty="0">
                <a:ln w="0"/>
                <a:solidFill>
                  <a:srgbClr val="002060"/>
                </a:solidFill>
                <a:effectLst>
                  <a:outerShdw blurRad="38100" dist="38100" dir="2700000" algn="tl">
                    <a:srgbClr val="000000">
                      <a:alpha val="43137"/>
                    </a:srgbClr>
                  </a:outerShdw>
                  <a:reflection blurRad="6350" stA="53000" endA="300" endPos="35500" dir="5400000" sy="-90000" algn="bl" rotWithShape="0"/>
                </a:effectLst>
              </a:rPr>
              <a:t>SERVICE </a:t>
            </a:r>
          </a:p>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3200" b="1" dirty="0">
                <a:ln w="0"/>
                <a:solidFill>
                  <a:srgbClr val="002060"/>
                </a:solidFill>
                <a:effectLst>
                  <a:outerShdw blurRad="38100" dist="38100" dir="2700000" algn="tl">
                    <a:srgbClr val="000000">
                      <a:alpha val="43137"/>
                    </a:srgbClr>
                  </a:outerShdw>
                  <a:reflection blurRad="6350" stA="53000" endA="300" endPos="35500" dir="5400000" sy="-90000" algn="bl" rotWithShape="0"/>
                </a:effectLst>
              </a:rPr>
              <a:t>IN TIME OF NEED </a:t>
            </a:r>
            <a:endParaRPr kumimoji="0" lang="en-US" sz="3200" b="1" i="0" u="none" strike="noStrike" kern="1200" cap="none" spc="0" normalizeH="0" baseline="0" noProof="0" dirty="0">
              <a:ln w="0"/>
              <a:solidFill>
                <a:srgbClr val="002060"/>
              </a:solidFill>
              <a:effectLst>
                <a:outerShdw blurRad="38100" dist="38100" dir="2700000" algn="tl">
                  <a:srgbClr val="000000">
                    <a:alpha val="43137"/>
                  </a:srgbClr>
                </a:outerShdw>
                <a:reflection blurRad="6350" stA="53000" endA="300" endPos="35500" dir="5400000" sy="-90000" algn="bl" rotWithShape="0"/>
              </a:effectLst>
              <a:uLnTx/>
              <a:uFillTx/>
            </a:endParaRPr>
          </a:p>
        </p:txBody>
      </p:sp>
    </p:spTree>
    <p:extLst>
      <p:ext uri="{BB962C8B-B14F-4D97-AF65-F5344CB8AC3E}">
        <p14:creationId xmlns:p14="http://schemas.microsoft.com/office/powerpoint/2010/main" val="10697550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5E982D-41BE-4C72-9B96-75BC0C989B77}"/>
              </a:ext>
            </a:extLst>
          </p:cNvPr>
          <p:cNvSpPr>
            <a:spLocks noGrp="1"/>
          </p:cNvSpPr>
          <p:nvPr>
            <p:ph type="title"/>
          </p:nvPr>
        </p:nvSpPr>
        <p:spPr/>
        <p:txBody>
          <a:bodyPr/>
          <a:lstStyle/>
          <a:p>
            <a:endParaRPr lang="en-PH"/>
          </a:p>
        </p:txBody>
      </p:sp>
      <p:sp>
        <p:nvSpPr>
          <p:cNvPr id="6" name="TextBox 5">
            <a:extLst>
              <a:ext uri="{FF2B5EF4-FFF2-40B4-BE49-F238E27FC236}">
                <a16:creationId xmlns:a16="http://schemas.microsoft.com/office/drawing/2014/main" xmlns="" id="{1E212A3C-BA29-4146-9BFF-356C432376A7}"/>
              </a:ext>
            </a:extLst>
          </p:cNvPr>
          <p:cNvSpPr txBox="1"/>
          <p:nvPr/>
        </p:nvSpPr>
        <p:spPr>
          <a:xfrm>
            <a:off x="0" y="806117"/>
            <a:ext cx="12191999" cy="6051883"/>
          </a:xfrm>
          <a:prstGeom prst="rect">
            <a:avLst/>
          </a:prstGeom>
          <a:solidFill>
            <a:schemeClr val="accent6">
              <a:lumMod val="20000"/>
              <a:lumOff val="80000"/>
            </a:schemeClr>
          </a:solidFill>
        </p:spPr>
        <p:txBody>
          <a:bodyPr wrap="square" rtlCol="0">
            <a:spAutoFit/>
          </a:bodyPr>
          <a:lstStyle/>
          <a:p>
            <a:endParaRPr lang="en-PH" dirty="0"/>
          </a:p>
        </p:txBody>
      </p:sp>
      <p:pic>
        <p:nvPicPr>
          <p:cNvPr id="5" name="Content Placeholder 4">
            <a:extLst>
              <a:ext uri="{FF2B5EF4-FFF2-40B4-BE49-F238E27FC236}">
                <a16:creationId xmlns:a16="http://schemas.microsoft.com/office/drawing/2014/main" xmlns="" id="{6161FFE0-1F9D-408F-BEEB-3753E7F0DBE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
            <a:ext cx="12192000" cy="2406316"/>
          </a:xfrm>
        </p:spPr>
      </p:pic>
      <p:sp>
        <p:nvSpPr>
          <p:cNvPr id="7" name="Subtitle 9">
            <a:extLst>
              <a:ext uri="{FF2B5EF4-FFF2-40B4-BE49-F238E27FC236}">
                <a16:creationId xmlns:a16="http://schemas.microsoft.com/office/drawing/2014/main" xmlns="" id="{2B1F2FA7-4DB9-4BBF-8449-3C5984F20308}"/>
              </a:ext>
            </a:extLst>
          </p:cNvPr>
          <p:cNvSpPr txBox="1">
            <a:spLocks/>
          </p:cNvSpPr>
          <p:nvPr/>
        </p:nvSpPr>
        <p:spPr>
          <a:xfrm>
            <a:off x="3275632" y="2414617"/>
            <a:ext cx="6003756" cy="86538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b="1" dirty="0">
                <a:ln w="0"/>
                <a:solidFill>
                  <a:schemeClr val="accent2"/>
                </a:solidFill>
                <a:effectLst>
                  <a:outerShdw blurRad="38100" dist="38100" dir="2700000" algn="tl">
                    <a:srgbClr val="000000">
                      <a:alpha val="43137"/>
                    </a:srgbClr>
                  </a:outerShdw>
                  <a:reflection blurRad="6350" stA="53000" endA="300" endPos="35500" dir="5400000" sy="-90000" algn="bl" rotWithShape="0"/>
                </a:effectLst>
              </a:rPr>
              <a:t>COVID-19 RELATED INITIATIVES     </a:t>
            </a:r>
            <a:endParaRPr kumimoji="0" lang="en-US" sz="2800" b="1" i="0" u="none" strike="noStrike" kern="1200" cap="none" spc="0" normalizeH="0" baseline="0" noProof="0" dirty="0">
              <a:ln w="0"/>
              <a:solidFill>
                <a:schemeClr val="accent2"/>
              </a:solidFill>
              <a:effectLst>
                <a:outerShdw blurRad="38100" dist="38100" dir="2700000" algn="tl">
                  <a:srgbClr val="000000">
                    <a:alpha val="43137"/>
                  </a:srgbClr>
                </a:outerShdw>
                <a:reflection blurRad="6350" stA="53000" endA="300" endPos="35500" dir="5400000" sy="-90000" algn="bl" rotWithShape="0"/>
              </a:effectLst>
              <a:uLnTx/>
              <a:uFillTx/>
            </a:endParaRPr>
          </a:p>
        </p:txBody>
      </p:sp>
      <p:pic>
        <p:nvPicPr>
          <p:cNvPr id="4" name="Picture 3">
            <a:extLst>
              <a:ext uri="{FF2B5EF4-FFF2-40B4-BE49-F238E27FC236}">
                <a16:creationId xmlns:a16="http://schemas.microsoft.com/office/drawing/2014/main" xmlns="" id="{E4A7A088-1AE1-485F-A4B0-1323F426D053}"/>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0" y="3078866"/>
            <a:ext cx="12192000" cy="3787434"/>
          </a:xfrm>
          <a:prstGeom prst="rect">
            <a:avLst/>
          </a:prstGeom>
        </p:spPr>
      </p:pic>
    </p:spTree>
    <p:extLst>
      <p:ext uri="{BB962C8B-B14F-4D97-AF65-F5344CB8AC3E}">
        <p14:creationId xmlns:p14="http://schemas.microsoft.com/office/powerpoint/2010/main" val="38913421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5E982D-41BE-4C72-9B96-75BC0C989B77}"/>
              </a:ext>
            </a:extLst>
          </p:cNvPr>
          <p:cNvSpPr>
            <a:spLocks noGrp="1"/>
          </p:cNvSpPr>
          <p:nvPr>
            <p:ph type="title"/>
          </p:nvPr>
        </p:nvSpPr>
        <p:spPr/>
        <p:txBody>
          <a:bodyPr/>
          <a:lstStyle/>
          <a:p>
            <a:endParaRPr lang="en-PH"/>
          </a:p>
        </p:txBody>
      </p:sp>
      <p:sp>
        <p:nvSpPr>
          <p:cNvPr id="6" name="TextBox 5">
            <a:extLst>
              <a:ext uri="{FF2B5EF4-FFF2-40B4-BE49-F238E27FC236}">
                <a16:creationId xmlns:a16="http://schemas.microsoft.com/office/drawing/2014/main" xmlns="" id="{1E212A3C-BA29-4146-9BFF-356C432376A7}"/>
              </a:ext>
            </a:extLst>
          </p:cNvPr>
          <p:cNvSpPr txBox="1"/>
          <p:nvPr/>
        </p:nvSpPr>
        <p:spPr>
          <a:xfrm>
            <a:off x="0" y="806117"/>
            <a:ext cx="12191999" cy="6051883"/>
          </a:xfrm>
          <a:prstGeom prst="rect">
            <a:avLst/>
          </a:prstGeom>
          <a:solidFill>
            <a:schemeClr val="accent6">
              <a:lumMod val="20000"/>
              <a:lumOff val="80000"/>
            </a:schemeClr>
          </a:solidFill>
        </p:spPr>
        <p:txBody>
          <a:bodyPr wrap="square" rtlCol="0">
            <a:spAutoFit/>
          </a:bodyPr>
          <a:lstStyle/>
          <a:p>
            <a:endParaRPr lang="en-PH" dirty="0"/>
          </a:p>
        </p:txBody>
      </p:sp>
      <p:pic>
        <p:nvPicPr>
          <p:cNvPr id="5" name="Content Placeholder 4">
            <a:extLst>
              <a:ext uri="{FF2B5EF4-FFF2-40B4-BE49-F238E27FC236}">
                <a16:creationId xmlns:a16="http://schemas.microsoft.com/office/drawing/2014/main" xmlns="" id="{6161FFE0-1F9D-408F-BEEB-3753E7F0DBE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
            <a:ext cx="12192000" cy="2406316"/>
          </a:xfrm>
        </p:spPr>
      </p:pic>
      <p:pic>
        <p:nvPicPr>
          <p:cNvPr id="7" name="Picture 6">
            <a:extLst>
              <a:ext uri="{FF2B5EF4-FFF2-40B4-BE49-F238E27FC236}">
                <a16:creationId xmlns:a16="http://schemas.microsoft.com/office/drawing/2014/main" xmlns="" id="{0F878713-BA54-4D56-A92D-6453B8135E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897" y="2626812"/>
            <a:ext cx="3503831" cy="4010692"/>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xmlns="" id="{2C6B68EB-3006-4D55-9ECC-1014F2EA49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28797" y="2626812"/>
            <a:ext cx="3273506" cy="4010691"/>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xmlns="" id="{3BD8704F-7B67-4322-9202-42D39F473F3E}"/>
              </a:ext>
            </a:extLst>
          </p:cNvPr>
          <p:cNvSpPr txBox="1"/>
          <p:nvPr/>
        </p:nvSpPr>
        <p:spPr>
          <a:xfrm>
            <a:off x="6848512" y="2789591"/>
            <a:ext cx="5370653" cy="424732"/>
          </a:xfrm>
          <a:prstGeom prst="rect">
            <a:avLst/>
          </a:prstGeom>
          <a:noFill/>
        </p:spPr>
        <p:txBody>
          <a:bodyPr wrap="square" rtlCol="0">
            <a:spAutoFit/>
          </a:bodyPr>
          <a:lstStyle/>
          <a:p>
            <a:pPr lvl="0" algn="ctr">
              <a:lnSpc>
                <a:spcPct val="90000"/>
              </a:lnSpc>
              <a:spcBef>
                <a:spcPts val="1000"/>
              </a:spcBef>
              <a:defRPr/>
            </a:pPr>
            <a:r>
              <a:rPr lang="en-US" sz="2400" b="1" dirty="0">
                <a:ln w="0"/>
                <a:solidFill>
                  <a:srgbClr val="002060"/>
                </a:solidFill>
                <a:effectLst>
                  <a:outerShdw blurRad="38100" dist="38100" dir="2700000" algn="tl">
                    <a:srgbClr val="000000">
                      <a:alpha val="43137"/>
                    </a:srgbClr>
                  </a:outerShdw>
                  <a:reflection blurRad="6350" stA="53000" endA="300" endPos="35500" dir="5400000" sy="-90000" algn="bl" rotWithShape="0"/>
                </a:effectLst>
                <a:latin typeface="Arial" panose="020B0604020202020204" pitchFamily="34" charset="0"/>
                <a:cs typeface="Arial" panose="020B0604020202020204" pitchFamily="34" charset="0"/>
              </a:rPr>
              <a:t>Comprehensive insurance </a:t>
            </a:r>
          </a:p>
        </p:txBody>
      </p:sp>
      <p:sp>
        <p:nvSpPr>
          <p:cNvPr id="10" name="TextBox 9">
            <a:extLst>
              <a:ext uri="{FF2B5EF4-FFF2-40B4-BE49-F238E27FC236}">
                <a16:creationId xmlns:a16="http://schemas.microsoft.com/office/drawing/2014/main" xmlns="" id="{D3CD8B05-3DE0-451E-9D05-6D10379C5A33}"/>
              </a:ext>
            </a:extLst>
          </p:cNvPr>
          <p:cNvSpPr txBox="1"/>
          <p:nvPr/>
        </p:nvSpPr>
        <p:spPr>
          <a:xfrm>
            <a:off x="6913964" y="3446781"/>
            <a:ext cx="5370653" cy="757130"/>
          </a:xfrm>
          <a:prstGeom prst="rect">
            <a:avLst/>
          </a:prstGeom>
          <a:noFill/>
        </p:spPr>
        <p:txBody>
          <a:bodyPr wrap="square" rtlCol="0">
            <a:spAutoFit/>
          </a:bodyPr>
          <a:lstStyle/>
          <a:p>
            <a:pPr lvl="0" algn="ctr">
              <a:lnSpc>
                <a:spcPct val="90000"/>
              </a:lnSpc>
              <a:spcBef>
                <a:spcPts val="1000"/>
              </a:spcBef>
              <a:defRPr/>
            </a:pPr>
            <a:r>
              <a:rPr lang="en-US" sz="2400" b="1" dirty="0">
                <a:ln w="0"/>
                <a:solidFill>
                  <a:srgbClr val="002060"/>
                </a:solidFill>
                <a:effectLst>
                  <a:outerShdw blurRad="38100" dist="38100" dir="2700000" algn="tl">
                    <a:srgbClr val="000000">
                      <a:alpha val="43137"/>
                    </a:srgbClr>
                  </a:outerShdw>
                  <a:reflection blurRad="6350" stA="53000" endA="300" endPos="35500" dir="5400000" sy="-90000" algn="bl" rotWithShape="0"/>
                </a:effectLst>
                <a:latin typeface="Arial" panose="020B0604020202020204" pitchFamily="34" charset="0"/>
                <a:cs typeface="Arial" panose="020B0604020202020204" pitchFamily="34" charset="0"/>
              </a:rPr>
              <a:t>Opportunity for lifetime financial security  </a:t>
            </a:r>
          </a:p>
        </p:txBody>
      </p:sp>
      <p:sp>
        <p:nvSpPr>
          <p:cNvPr id="11" name="TextBox 10">
            <a:extLst>
              <a:ext uri="{FF2B5EF4-FFF2-40B4-BE49-F238E27FC236}">
                <a16:creationId xmlns:a16="http://schemas.microsoft.com/office/drawing/2014/main" xmlns="" id="{041496BF-65C0-489F-ADD9-70AB1E8BCE9E}"/>
              </a:ext>
            </a:extLst>
          </p:cNvPr>
          <p:cNvSpPr txBox="1"/>
          <p:nvPr/>
        </p:nvSpPr>
        <p:spPr>
          <a:xfrm>
            <a:off x="6980249" y="4400366"/>
            <a:ext cx="5370653" cy="424732"/>
          </a:xfrm>
          <a:prstGeom prst="rect">
            <a:avLst/>
          </a:prstGeom>
          <a:noFill/>
        </p:spPr>
        <p:txBody>
          <a:bodyPr wrap="square" rtlCol="0">
            <a:spAutoFit/>
          </a:bodyPr>
          <a:lstStyle/>
          <a:p>
            <a:pPr lvl="0" algn="ctr">
              <a:lnSpc>
                <a:spcPct val="90000"/>
              </a:lnSpc>
              <a:spcBef>
                <a:spcPts val="1000"/>
              </a:spcBef>
              <a:defRPr/>
            </a:pPr>
            <a:r>
              <a:rPr lang="en-US" sz="2400" b="1" dirty="0">
                <a:ln w="0"/>
                <a:solidFill>
                  <a:srgbClr val="002060"/>
                </a:solidFill>
                <a:effectLst>
                  <a:outerShdw blurRad="38100" dist="38100" dir="2700000" algn="tl">
                    <a:srgbClr val="000000">
                      <a:alpha val="43137"/>
                    </a:srgbClr>
                  </a:outerShdw>
                  <a:reflection blurRad="6350" stA="53000" endA="300" endPos="35500" dir="5400000" sy="-90000" algn="bl" rotWithShape="0"/>
                </a:effectLst>
                <a:latin typeface="Arial" panose="020B0604020202020204" pitchFamily="34" charset="0"/>
                <a:cs typeface="Arial" panose="020B0604020202020204" pitchFamily="34" charset="0"/>
              </a:rPr>
              <a:t>Significant social services  </a:t>
            </a:r>
          </a:p>
        </p:txBody>
      </p:sp>
      <p:sp>
        <p:nvSpPr>
          <p:cNvPr id="12" name="TextBox 11">
            <a:extLst>
              <a:ext uri="{FF2B5EF4-FFF2-40B4-BE49-F238E27FC236}">
                <a16:creationId xmlns:a16="http://schemas.microsoft.com/office/drawing/2014/main" xmlns="" id="{13A50750-37A7-4F32-AFA5-25939D25B071}"/>
              </a:ext>
            </a:extLst>
          </p:cNvPr>
          <p:cNvSpPr txBox="1"/>
          <p:nvPr/>
        </p:nvSpPr>
        <p:spPr>
          <a:xfrm>
            <a:off x="6980248" y="4960465"/>
            <a:ext cx="5370653" cy="1089529"/>
          </a:xfrm>
          <a:prstGeom prst="rect">
            <a:avLst/>
          </a:prstGeom>
          <a:noFill/>
        </p:spPr>
        <p:txBody>
          <a:bodyPr wrap="square" rtlCol="0">
            <a:spAutoFit/>
          </a:bodyPr>
          <a:lstStyle/>
          <a:p>
            <a:pPr lvl="0" algn="ctr">
              <a:lnSpc>
                <a:spcPct val="90000"/>
              </a:lnSpc>
              <a:spcBef>
                <a:spcPts val="1000"/>
              </a:spcBef>
              <a:defRPr/>
            </a:pPr>
            <a:r>
              <a:rPr lang="en-US" sz="2400" b="1" dirty="0">
                <a:ln w="0"/>
                <a:solidFill>
                  <a:srgbClr val="002060"/>
                </a:solidFill>
                <a:effectLst>
                  <a:outerShdw blurRad="38100" dist="38100" dir="2700000" algn="tl">
                    <a:srgbClr val="000000">
                      <a:alpha val="43137"/>
                    </a:srgbClr>
                  </a:outerShdw>
                  <a:reflection blurRad="6350" stA="53000" endA="300" endPos="35500" dir="5400000" sy="-90000" algn="bl" rotWithShape="0"/>
                </a:effectLst>
                <a:latin typeface="Arial" panose="020B0604020202020204" pitchFamily="34" charset="0"/>
                <a:cs typeface="Arial" panose="020B0604020202020204" pitchFamily="34" charset="0"/>
              </a:rPr>
              <a:t>Additional CSR Budget to address the immediate need presented by the pandemic</a:t>
            </a:r>
          </a:p>
        </p:txBody>
      </p:sp>
    </p:spTree>
    <p:extLst>
      <p:ext uri="{BB962C8B-B14F-4D97-AF65-F5344CB8AC3E}">
        <p14:creationId xmlns:p14="http://schemas.microsoft.com/office/powerpoint/2010/main" val="225216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5E982D-41BE-4C72-9B96-75BC0C989B77}"/>
              </a:ext>
            </a:extLst>
          </p:cNvPr>
          <p:cNvSpPr>
            <a:spLocks noGrp="1"/>
          </p:cNvSpPr>
          <p:nvPr>
            <p:ph type="title"/>
          </p:nvPr>
        </p:nvSpPr>
        <p:spPr/>
        <p:txBody>
          <a:bodyPr/>
          <a:lstStyle/>
          <a:p>
            <a:endParaRPr lang="en-PH"/>
          </a:p>
        </p:txBody>
      </p:sp>
      <p:sp>
        <p:nvSpPr>
          <p:cNvPr id="6" name="TextBox 5">
            <a:extLst>
              <a:ext uri="{FF2B5EF4-FFF2-40B4-BE49-F238E27FC236}">
                <a16:creationId xmlns:a16="http://schemas.microsoft.com/office/drawing/2014/main" xmlns="" id="{1E212A3C-BA29-4146-9BFF-356C432376A7}"/>
              </a:ext>
            </a:extLst>
          </p:cNvPr>
          <p:cNvSpPr txBox="1"/>
          <p:nvPr/>
        </p:nvSpPr>
        <p:spPr>
          <a:xfrm>
            <a:off x="0" y="806117"/>
            <a:ext cx="12191999" cy="6051883"/>
          </a:xfrm>
          <a:prstGeom prst="rect">
            <a:avLst/>
          </a:prstGeom>
          <a:solidFill>
            <a:schemeClr val="accent6">
              <a:lumMod val="20000"/>
              <a:lumOff val="80000"/>
            </a:schemeClr>
          </a:solidFill>
        </p:spPr>
        <p:txBody>
          <a:bodyPr wrap="square" rtlCol="0">
            <a:spAutoFit/>
          </a:bodyPr>
          <a:lstStyle/>
          <a:p>
            <a:endParaRPr lang="en-PH" dirty="0"/>
          </a:p>
        </p:txBody>
      </p:sp>
      <p:pic>
        <p:nvPicPr>
          <p:cNvPr id="5" name="Content Placeholder 4">
            <a:extLst>
              <a:ext uri="{FF2B5EF4-FFF2-40B4-BE49-F238E27FC236}">
                <a16:creationId xmlns:a16="http://schemas.microsoft.com/office/drawing/2014/main" xmlns="" id="{6161FFE0-1F9D-408F-BEEB-3753E7F0DBE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
            <a:ext cx="12192000" cy="2406316"/>
          </a:xfrm>
        </p:spPr>
      </p:pic>
      <p:pic>
        <p:nvPicPr>
          <p:cNvPr id="4" name="Picture 3">
            <a:extLst>
              <a:ext uri="{FF2B5EF4-FFF2-40B4-BE49-F238E27FC236}">
                <a16:creationId xmlns:a16="http://schemas.microsoft.com/office/drawing/2014/main" xmlns="" id="{79873476-823B-4B35-A019-4C3831ED11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3422" y="2777328"/>
            <a:ext cx="2152106" cy="1687772"/>
          </a:xfrm>
          <a:prstGeom prst="rect">
            <a:avLst/>
          </a:prstGeom>
        </p:spPr>
      </p:pic>
      <p:pic>
        <p:nvPicPr>
          <p:cNvPr id="8" name="Picture 7">
            <a:extLst>
              <a:ext uri="{FF2B5EF4-FFF2-40B4-BE49-F238E27FC236}">
                <a16:creationId xmlns:a16="http://schemas.microsoft.com/office/drawing/2014/main" xmlns="" id="{CBDFE931-0ED6-4015-96EA-913894EBFC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0458" y="2771441"/>
            <a:ext cx="3286422" cy="1693659"/>
          </a:xfrm>
          <a:prstGeom prst="rect">
            <a:avLst/>
          </a:prstGeom>
        </p:spPr>
      </p:pic>
      <p:pic>
        <p:nvPicPr>
          <p:cNvPr id="12" name="Picture 11">
            <a:extLst>
              <a:ext uri="{FF2B5EF4-FFF2-40B4-BE49-F238E27FC236}">
                <a16:creationId xmlns:a16="http://schemas.microsoft.com/office/drawing/2014/main" xmlns="" id="{85271180-559D-4039-BD1E-9641D78259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0456" y="4465100"/>
            <a:ext cx="2258981" cy="1743075"/>
          </a:xfrm>
          <a:prstGeom prst="rect">
            <a:avLst/>
          </a:prstGeom>
        </p:spPr>
      </p:pic>
      <p:pic>
        <p:nvPicPr>
          <p:cNvPr id="14" name="Picture 13">
            <a:extLst>
              <a:ext uri="{FF2B5EF4-FFF2-40B4-BE49-F238E27FC236}">
                <a16:creationId xmlns:a16="http://schemas.microsoft.com/office/drawing/2014/main" xmlns="" id="{1E70472B-B1B3-4117-A5DF-AB5E1CAD679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35565" y="4465098"/>
            <a:ext cx="2258981" cy="1752983"/>
          </a:xfrm>
          <a:prstGeom prst="rect">
            <a:avLst/>
          </a:prstGeom>
        </p:spPr>
      </p:pic>
      <p:pic>
        <p:nvPicPr>
          <p:cNvPr id="16" name="Picture 15">
            <a:extLst>
              <a:ext uri="{FF2B5EF4-FFF2-40B4-BE49-F238E27FC236}">
                <a16:creationId xmlns:a16="http://schemas.microsoft.com/office/drawing/2014/main" xmlns="" id="{092A7CAC-B8D2-4949-A6C8-3FB7D66E818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79437" y="4465099"/>
            <a:ext cx="2456128" cy="1743075"/>
          </a:xfrm>
          <a:prstGeom prst="rect">
            <a:avLst/>
          </a:prstGeom>
        </p:spPr>
      </p:pic>
      <p:sp>
        <p:nvSpPr>
          <p:cNvPr id="17" name="TextBox 16">
            <a:extLst>
              <a:ext uri="{FF2B5EF4-FFF2-40B4-BE49-F238E27FC236}">
                <a16:creationId xmlns:a16="http://schemas.microsoft.com/office/drawing/2014/main" xmlns="" id="{1E7F1BA2-705B-4645-8A6B-E32378F53AF3}"/>
              </a:ext>
            </a:extLst>
          </p:cNvPr>
          <p:cNvSpPr txBox="1"/>
          <p:nvPr/>
        </p:nvSpPr>
        <p:spPr>
          <a:xfrm>
            <a:off x="6322917" y="3148476"/>
            <a:ext cx="2966819" cy="885371"/>
          </a:xfrm>
          <a:prstGeom prst="rect">
            <a:avLst/>
          </a:prstGeom>
          <a:noFill/>
        </p:spPr>
        <p:txBody>
          <a:bodyPr wrap="square" rtlCol="0">
            <a:spAutoFit/>
          </a:bodyPr>
          <a:lstStyle/>
          <a:p>
            <a:pPr lvl="0" algn="ctr">
              <a:lnSpc>
                <a:spcPct val="90000"/>
              </a:lnSpc>
              <a:spcBef>
                <a:spcPts val="1000"/>
              </a:spcBef>
              <a:defRPr/>
            </a:pPr>
            <a:r>
              <a:rPr lang="en-US" sz="2400" b="1" dirty="0">
                <a:ln w="0"/>
                <a:solidFill>
                  <a:srgbClr val="002060"/>
                </a:solidFill>
                <a:effectLst>
                  <a:outerShdw blurRad="38100" dist="38100" dir="2700000" algn="tl">
                    <a:srgbClr val="000000">
                      <a:alpha val="43137"/>
                    </a:srgbClr>
                  </a:outerShdw>
                  <a:reflection blurRad="6350" stA="53000" endA="300" endPos="35500" dir="5400000" sy="-90000" algn="bl" rotWithShape="0"/>
                </a:effectLst>
                <a:latin typeface="Arial" panose="020B0604020202020204" pitchFamily="34" charset="0"/>
                <a:cs typeface="Arial" panose="020B0604020202020204" pitchFamily="34" charset="0"/>
              </a:rPr>
              <a:t>Revenue from </a:t>
            </a:r>
          </a:p>
          <a:p>
            <a:pPr lvl="0" algn="ctr">
              <a:lnSpc>
                <a:spcPct val="90000"/>
              </a:lnSpc>
              <a:spcBef>
                <a:spcPts val="1000"/>
              </a:spcBef>
              <a:defRPr/>
            </a:pPr>
            <a:r>
              <a:rPr lang="en-US" sz="2400" b="1" dirty="0">
                <a:ln w="0"/>
                <a:solidFill>
                  <a:srgbClr val="002060"/>
                </a:solidFill>
                <a:effectLst>
                  <a:outerShdw blurRad="38100" dist="38100" dir="2700000" algn="tl">
                    <a:srgbClr val="000000">
                      <a:alpha val="43137"/>
                    </a:srgbClr>
                  </a:outerShdw>
                  <a:reflection blurRad="6350" stA="53000" endA="300" endPos="35500" dir="5400000" sy="-90000" algn="bl" rotWithShape="0"/>
                </a:effectLst>
                <a:latin typeface="Arial" panose="020B0604020202020204" pitchFamily="34" charset="0"/>
                <a:cs typeface="Arial" panose="020B0604020202020204" pitchFamily="34" charset="0"/>
              </a:rPr>
              <a:t>Core Business  </a:t>
            </a:r>
          </a:p>
        </p:txBody>
      </p:sp>
      <p:sp>
        <p:nvSpPr>
          <p:cNvPr id="18" name="Right Arrow 14">
            <a:extLst>
              <a:ext uri="{FF2B5EF4-FFF2-40B4-BE49-F238E27FC236}">
                <a16:creationId xmlns:a16="http://schemas.microsoft.com/office/drawing/2014/main" xmlns="" id="{1CFE90C2-BD37-4FBB-A653-ACD705181BBC}"/>
              </a:ext>
            </a:extLst>
          </p:cNvPr>
          <p:cNvSpPr/>
          <p:nvPr/>
        </p:nvSpPr>
        <p:spPr>
          <a:xfrm rot="16200000">
            <a:off x="10030642" y="2536606"/>
            <a:ext cx="885371" cy="939846"/>
          </a:xfrm>
          <a:prstGeom prst="rightArrow">
            <a:avLst/>
          </a:prstGeom>
          <a:solidFill>
            <a:srgbClr val="009900"/>
          </a:solidFill>
          <a:ln w="12700" cap="flat" cmpd="sng" algn="ctr">
            <a:solidFill>
              <a:sysClr val="window" lastClr="FFFFFF">
                <a:lumMod val="50000"/>
              </a:sysClr>
            </a:solid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91402" tIns="45704" rIns="91402" bIns="45704"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l-PH"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xmlns="" id="{0D7AEE96-46FC-4BCA-AE39-54B8727C7D63}"/>
              </a:ext>
            </a:extLst>
          </p:cNvPr>
          <p:cNvSpPr txBox="1"/>
          <p:nvPr/>
        </p:nvSpPr>
        <p:spPr>
          <a:xfrm>
            <a:off x="9084218" y="3125678"/>
            <a:ext cx="1365813" cy="584775"/>
          </a:xfrm>
          <a:prstGeom prst="rect">
            <a:avLst/>
          </a:prstGeom>
          <a:noFill/>
        </p:spPr>
        <p:txBody>
          <a:bodyPr wrap="square" rtlCol="0">
            <a:spAutoFit/>
          </a:bodyPr>
          <a:lstStyle/>
          <a:p>
            <a:r>
              <a:rPr lang="en-PH" sz="3200" b="1" dirty="0">
                <a:solidFill>
                  <a:schemeClr val="accent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5.4%</a:t>
            </a:r>
          </a:p>
        </p:txBody>
      </p:sp>
      <p:sp>
        <p:nvSpPr>
          <p:cNvPr id="22" name="TextBox 21">
            <a:extLst>
              <a:ext uri="{FF2B5EF4-FFF2-40B4-BE49-F238E27FC236}">
                <a16:creationId xmlns:a16="http://schemas.microsoft.com/office/drawing/2014/main" xmlns="" id="{827A65AF-95C9-450D-B2C9-E5C49480852E}"/>
              </a:ext>
            </a:extLst>
          </p:cNvPr>
          <p:cNvSpPr txBox="1"/>
          <p:nvPr/>
        </p:nvSpPr>
        <p:spPr>
          <a:xfrm>
            <a:off x="7353279" y="4772204"/>
            <a:ext cx="2966819" cy="885371"/>
          </a:xfrm>
          <a:prstGeom prst="rect">
            <a:avLst/>
          </a:prstGeom>
          <a:noFill/>
        </p:spPr>
        <p:txBody>
          <a:bodyPr wrap="square" rtlCol="0">
            <a:spAutoFit/>
          </a:bodyPr>
          <a:lstStyle/>
          <a:p>
            <a:pPr lvl="0" algn="ctr">
              <a:lnSpc>
                <a:spcPct val="90000"/>
              </a:lnSpc>
              <a:spcBef>
                <a:spcPts val="1000"/>
              </a:spcBef>
              <a:defRPr/>
            </a:pPr>
            <a:r>
              <a:rPr lang="en-US" sz="2400" b="1" dirty="0">
                <a:ln w="0"/>
                <a:solidFill>
                  <a:srgbClr val="002060"/>
                </a:solidFill>
                <a:effectLst>
                  <a:outerShdw blurRad="38100" dist="38100" dir="2700000" algn="tl">
                    <a:srgbClr val="000000">
                      <a:alpha val="43137"/>
                    </a:srgbClr>
                  </a:outerShdw>
                  <a:reflection blurRad="6350" stA="53000" endA="300" endPos="35500" dir="5400000" sy="-90000" algn="bl" rotWithShape="0"/>
                </a:effectLst>
                <a:latin typeface="Arial" panose="020B0604020202020204" pitchFamily="34" charset="0"/>
                <a:cs typeface="Arial" panose="020B0604020202020204" pitchFamily="34" charset="0"/>
              </a:rPr>
              <a:t>Revenue Target </a:t>
            </a:r>
          </a:p>
          <a:p>
            <a:pPr lvl="0" algn="ctr">
              <a:lnSpc>
                <a:spcPct val="90000"/>
              </a:lnSpc>
              <a:spcBef>
                <a:spcPts val="1000"/>
              </a:spcBef>
              <a:defRPr/>
            </a:pPr>
            <a:r>
              <a:rPr lang="en-US" sz="2400" b="1" dirty="0">
                <a:ln w="0"/>
                <a:solidFill>
                  <a:srgbClr val="002060"/>
                </a:solidFill>
                <a:effectLst>
                  <a:outerShdw blurRad="38100" dist="38100" dir="2700000" algn="tl">
                    <a:srgbClr val="000000">
                      <a:alpha val="43137"/>
                    </a:srgbClr>
                  </a:outerShdw>
                  <a:reflection blurRad="6350" stA="53000" endA="300" endPos="35500" dir="5400000" sy="-90000" algn="bl" rotWithShape="0"/>
                </a:effectLst>
                <a:latin typeface="Arial" panose="020B0604020202020204" pitchFamily="34" charset="0"/>
                <a:cs typeface="Arial" panose="020B0604020202020204" pitchFamily="34" charset="0"/>
              </a:rPr>
              <a:t>for the Year  </a:t>
            </a:r>
          </a:p>
        </p:txBody>
      </p:sp>
      <p:pic>
        <p:nvPicPr>
          <p:cNvPr id="19" name="Picture 18">
            <a:extLst>
              <a:ext uri="{FF2B5EF4-FFF2-40B4-BE49-F238E27FC236}">
                <a16:creationId xmlns:a16="http://schemas.microsoft.com/office/drawing/2014/main" xmlns="" id="{787D7300-CD9C-478A-9BAC-49A175235787}"/>
              </a:ext>
            </a:extLst>
          </p:cNvPr>
          <p:cNvPicPr>
            <a:picLocks noChangeAspect="1"/>
          </p:cNvPicPr>
          <p:nvPr/>
        </p:nvPicPr>
        <p:blipFill>
          <a:blip r:embed="rId9"/>
          <a:stretch>
            <a:fillRect/>
          </a:stretch>
        </p:blipFill>
        <p:spPr>
          <a:xfrm>
            <a:off x="9963499" y="4251299"/>
            <a:ext cx="1959503" cy="1752983"/>
          </a:xfrm>
          <a:prstGeom prst="rect">
            <a:avLst/>
          </a:prstGeom>
        </p:spPr>
      </p:pic>
      <p:sp>
        <p:nvSpPr>
          <p:cNvPr id="24" name="TextBox 23">
            <a:extLst>
              <a:ext uri="{FF2B5EF4-FFF2-40B4-BE49-F238E27FC236}">
                <a16:creationId xmlns:a16="http://schemas.microsoft.com/office/drawing/2014/main" xmlns="" id="{BACE8E5E-F850-495B-9E94-A097189C70B0}"/>
              </a:ext>
            </a:extLst>
          </p:cNvPr>
          <p:cNvSpPr txBox="1"/>
          <p:nvPr/>
        </p:nvSpPr>
        <p:spPr>
          <a:xfrm>
            <a:off x="10557189" y="4835402"/>
            <a:ext cx="1365813" cy="584775"/>
          </a:xfrm>
          <a:prstGeom prst="rect">
            <a:avLst/>
          </a:prstGeom>
          <a:noFill/>
        </p:spPr>
        <p:txBody>
          <a:bodyPr wrap="square" rtlCol="0">
            <a:spAutoFit/>
          </a:bodyPr>
          <a:lstStyle/>
          <a:p>
            <a:r>
              <a:rPr lang="en-PH" sz="3200" b="1" dirty="0">
                <a:solidFill>
                  <a:schemeClr val="accent5">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92%</a:t>
            </a:r>
          </a:p>
        </p:txBody>
      </p:sp>
    </p:spTree>
    <p:extLst>
      <p:ext uri="{BB962C8B-B14F-4D97-AF65-F5344CB8AC3E}">
        <p14:creationId xmlns:p14="http://schemas.microsoft.com/office/powerpoint/2010/main" val="13214727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5E982D-41BE-4C72-9B96-75BC0C989B77}"/>
              </a:ext>
            </a:extLst>
          </p:cNvPr>
          <p:cNvSpPr>
            <a:spLocks noGrp="1"/>
          </p:cNvSpPr>
          <p:nvPr>
            <p:ph type="title"/>
          </p:nvPr>
        </p:nvSpPr>
        <p:spPr/>
        <p:txBody>
          <a:bodyPr/>
          <a:lstStyle/>
          <a:p>
            <a:endParaRPr lang="en-PH"/>
          </a:p>
        </p:txBody>
      </p:sp>
      <p:sp>
        <p:nvSpPr>
          <p:cNvPr id="6" name="TextBox 5">
            <a:extLst>
              <a:ext uri="{FF2B5EF4-FFF2-40B4-BE49-F238E27FC236}">
                <a16:creationId xmlns:a16="http://schemas.microsoft.com/office/drawing/2014/main" xmlns="" id="{1E212A3C-BA29-4146-9BFF-356C432376A7}"/>
              </a:ext>
            </a:extLst>
          </p:cNvPr>
          <p:cNvSpPr txBox="1"/>
          <p:nvPr/>
        </p:nvSpPr>
        <p:spPr>
          <a:xfrm>
            <a:off x="0" y="806117"/>
            <a:ext cx="12191999" cy="6051883"/>
          </a:xfrm>
          <a:prstGeom prst="rect">
            <a:avLst/>
          </a:prstGeom>
          <a:solidFill>
            <a:schemeClr val="accent6">
              <a:lumMod val="20000"/>
              <a:lumOff val="80000"/>
            </a:schemeClr>
          </a:solidFill>
        </p:spPr>
        <p:txBody>
          <a:bodyPr wrap="square" rtlCol="0">
            <a:spAutoFit/>
          </a:bodyPr>
          <a:lstStyle/>
          <a:p>
            <a:endParaRPr lang="en-PH" dirty="0"/>
          </a:p>
        </p:txBody>
      </p:sp>
      <p:pic>
        <p:nvPicPr>
          <p:cNvPr id="5" name="Content Placeholder 4">
            <a:extLst>
              <a:ext uri="{FF2B5EF4-FFF2-40B4-BE49-F238E27FC236}">
                <a16:creationId xmlns:a16="http://schemas.microsoft.com/office/drawing/2014/main" xmlns="" id="{6161FFE0-1F9D-408F-BEEB-3753E7F0DBE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
            <a:ext cx="12192000" cy="2406316"/>
          </a:xfrm>
        </p:spPr>
      </p:pic>
      <p:pic>
        <p:nvPicPr>
          <p:cNvPr id="7" name="Picture 6">
            <a:extLst>
              <a:ext uri="{FF2B5EF4-FFF2-40B4-BE49-F238E27FC236}">
                <a16:creationId xmlns:a16="http://schemas.microsoft.com/office/drawing/2014/main" xmlns="" id="{1C520602-2CB0-4C53-B1D2-F409D03465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9897" y="2406316"/>
            <a:ext cx="4472102" cy="2166851"/>
          </a:xfrm>
          <a:prstGeom prst="rect">
            <a:avLst/>
          </a:prstGeom>
        </p:spPr>
      </p:pic>
      <p:pic>
        <p:nvPicPr>
          <p:cNvPr id="13" name="Picture 12">
            <a:extLst>
              <a:ext uri="{FF2B5EF4-FFF2-40B4-BE49-F238E27FC236}">
                <a16:creationId xmlns:a16="http://schemas.microsoft.com/office/drawing/2014/main" xmlns="" id="{AED0E827-25A0-42B3-89BC-E268BF2CF4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5715" y="2406317"/>
            <a:ext cx="3076173" cy="2210184"/>
          </a:xfrm>
          <a:prstGeom prst="rect">
            <a:avLst/>
          </a:prstGeom>
        </p:spPr>
      </p:pic>
      <p:pic>
        <p:nvPicPr>
          <p:cNvPr id="17" name="Picture 16">
            <a:extLst>
              <a:ext uri="{FF2B5EF4-FFF2-40B4-BE49-F238E27FC236}">
                <a16:creationId xmlns:a16="http://schemas.microsoft.com/office/drawing/2014/main" xmlns="" id="{6417C8E3-C123-4649-A39A-C9904C5C85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19898" y="4451684"/>
            <a:ext cx="4480068" cy="2913381"/>
          </a:xfrm>
          <a:prstGeom prst="rect">
            <a:avLst/>
          </a:prstGeom>
        </p:spPr>
      </p:pic>
      <p:pic>
        <p:nvPicPr>
          <p:cNvPr id="11" name="Picture 10">
            <a:extLst>
              <a:ext uri="{FF2B5EF4-FFF2-40B4-BE49-F238E27FC236}">
                <a16:creationId xmlns:a16="http://schemas.microsoft.com/office/drawing/2014/main" xmlns="" id="{3686600B-AD2E-46A0-9670-6E002FD415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55716" y="4451684"/>
            <a:ext cx="3056215" cy="2406315"/>
          </a:xfrm>
          <a:prstGeom prst="rect">
            <a:avLst/>
          </a:prstGeom>
        </p:spPr>
      </p:pic>
      <p:pic>
        <p:nvPicPr>
          <p:cNvPr id="9" name="Picture 8">
            <a:extLst>
              <a:ext uri="{FF2B5EF4-FFF2-40B4-BE49-F238E27FC236}">
                <a16:creationId xmlns:a16="http://schemas.microsoft.com/office/drawing/2014/main" xmlns="" id="{3973CA39-E7DD-4C96-8BF5-3D59B1BD907B}"/>
              </a:ext>
            </a:extLst>
          </p:cNvPr>
          <p:cNvPicPr>
            <a:picLocks noChangeAspect="1"/>
          </p:cNvPicPr>
          <p:nvPr/>
        </p:nvPicPr>
        <p:blipFill rotWithShape="1">
          <a:blip r:embed="rId8">
            <a:extLst>
              <a:ext uri="{28A0092B-C50C-407E-A947-70E740481C1C}">
                <a14:useLocalDpi xmlns:a14="http://schemas.microsoft.com/office/drawing/2010/main" val="0"/>
              </a:ext>
            </a:extLst>
          </a:blip>
          <a:srcRect b="32089"/>
          <a:stretch/>
        </p:blipFill>
        <p:spPr>
          <a:xfrm>
            <a:off x="0" y="2406317"/>
            <a:ext cx="4850452" cy="4674205"/>
          </a:xfrm>
          <a:prstGeom prst="rect">
            <a:avLst/>
          </a:prstGeom>
        </p:spPr>
      </p:pic>
      <p:sp>
        <p:nvSpPr>
          <p:cNvPr id="16" name="Oval 15">
            <a:extLst>
              <a:ext uri="{FF2B5EF4-FFF2-40B4-BE49-F238E27FC236}">
                <a16:creationId xmlns:a16="http://schemas.microsoft.com/office/drawing/2014/main" xmlns="" id="{25012D93-4345-4397-933D-51A8BA19070A}"/>
              </a:ext>
            </a:extLst>
          </p:cNvPr>
          <p:cNvSpPr/>
          <p:nvPr/>
        </p:nvSpPr>
        <p:spPr>
          <a:xfrm>
            <a:off x="1300490" y="4236335"/>
            <a:ext cx="2426557" cy="581832"/>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Tree>
    <p:extLst>
      <p:ext uri="{BB962C8B-B14F-4D97-AF65-F5344CB8AC3E}">
        <p14:creationId xmlns:p14="http://schemas.microsoft.com/office/powerpoint/2010/main" val="29750754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5E982D-41BE-4C72-9B96-75BC0C989B77}"/>
              </a:ext>
            </a:extLst>
          </p:cNvPr>
          <p:cNvSpPr>
            <a:spLocks noGrp="1"/>
          </p:cNvSpPr>
          <p:nvPr>
            <p:ph type="title"/>
          </p:nvPr>
        </p:nvSpPr>
        <p:spPr/>
        <p:txBody>
          <a:bodyPr/>
          <a:lstStyle/>
          <a:p>
            <a:endParaRPr lang="en-PH"/>
          </a:p>
        </p:txBody>
      </p:sp>
      <p:sp>
        <p:nvSpPr>
          <p:cNvPr id="6" name="TextBox 5">
            <a:extLst>
              <a:ext uri="{FF2B5EF4-FFF2-40B4-BE49-F238E27FC236}">
                <a16:creationId xmlns:a16="http://schemas.microsoft.com/office/drawing/2014/main" xmlns="" id="{1E212A3C-BA29-4146-9BFF-356C432376A7}"/>
              </a:ext>
            </a:extLst>
          </p:cNvPr>
          <p:cNvSpPr txBox="1"/>
          <p:nvPr/>
        </p:nvSpPr>
        <p:spPr>
          <a:xfrm>
            <a:off x="0" y="806117"/>
            <a:ext cx="12191999" cy="6051883"/>
          </a:xfrm>
          <a:prstGeom prst="rect">
            <a:avLst/>
          </a:prstGeom>
          <a:solidFill>
            <a:schemeClr val="accent6">
              <a:lumMod val="20000"/>
              <a:lumOff val="80000"/>
            </a:schemeClr>
          </a:solidFill>
        </p:spPr>
        <p:txBody>
          <a:bodyPr wrap="square" rtlCol="0">
            <a:spAutoFit/>
          </a:bodyPr>
          <a:lstStyle/>
          <a:p>
            <a:endParaRPr lang="en-PH" dirty="0"/>
          </a:p>
        </p:txBody>
      </p:sp>
      <p:pic>
        <p:nvPicPr>
          <p:cNvPr id="5" name="Content Placeholder 4">
            <a:extLst>
              <a:ext uri="{FF2B5EF4-FFF2-40B4-BE49-F238E27FC236}">
                <a16:creationId xmlns:a16="http://schemas.microsoft.com/office/drawing/2014/main" xmlns="" id="{6161FFE0-1F9D-408F-BEEB-3753E7F0DBE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
            <a:ext cx="12192000" cy="2406316"/>
          </a:xfrm>
        </p:spPr>
      </p:pic>
      <p:sp>
        <p:nvSpPr>
          <p:cNvPr id="7" name="Subtitle 9">
            <a:extLst>
              <a:ext uri="{FF2B5EF4-FFF2-40B4-BE49-F238E27FC236}">
                <a16:creationId xmlns:a16="http://schemas.microsoft.com/office/drawing/2014/main" xmlns="" id="{B5ACA873-DCA9-49ED-B202-1D1F3166E094}"/>
              </a:ext>
            </a:extLst>
          </p:cNvPr>
          <p:cNvSpPr txBox="1">
            <a:spLocks/>
          </p:cNvSpPr>
          <p:nvPr/>
        </p:nvSpPr>
        <p:spPr>
          <a:xfrm>
            <a:off x="2608003" y="2343954"/>
            <a:ext cx="6003756" cy="86538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b="1" dirty="0">
                <a:ln w="0"/>
                <a:solidFill>
                  <a:schemeClr val="accent2"/>
                </a:solidFill>
                <a:effectLst>
                  <a:outerShdw blurRad="38100" dist="38100" dir="2700000" algn="tl">
                    <a:srgbClr val="000000">
                      <a:alpha val="43137"/>
                    </a:srgbClr>
                  </a:outerShdw>
                  <a:reflection blurRad="6350" stA="53000" endA="300" endPos="35500" dir="5400000" sy="-90000" algn="bl" rotWithShape="0"/>
                </a:effectLst>
              </a:rPr>
              <a:t>FUTURE PLANS      </a:t>
            </a:r>
            <a:endParaRPr kumimoji="0" lang="en-US" sz="2800" b="1" i="0" u="none" strike="noStrike" kern="1200" cap="none" spc="0" normalizeH="0" baseline="0" noProof="0" dirty="0">
              <a:ln w="0"/>
              <a:solidFill>
                <a:schemeClr val="accent2"/>
              </a:solidFill>
              <a:effectLst>
                <a:outerShdw blurRad="38100" dist="38100" dir="2700000" algn="tl">
                  <a:srgbClr val="000000">
                    <a:alpha val="43137"/>
                  </a:srgbClr>
                </a:outerShdw>
                <a:reflection blurRad="6350" stA="53000" endA="300" endPos="35500" dir="5400000" sy="-90000" algn="bl" rotWithShape="0"/>
              </a:effectLst>
              <a:uLnTx/>
              <a:uFillTx/>
            </a:endParaRPr>
          </a:p>
        </p:txBody>
      </p:sp>
      <p:sp>
        <p:nvSpPr>
          <p:cNvPr id="15" name="TextBox 14">
            <a:extLst>
              <a:ext uri="{FF2B5EF4-FFF2-40B4-BE49-F238E27FC236}">
                <a16:creationId xmlns:a16="http://schemas.microsoft.com/office/drawing/2014/main" xmlns="" id="{F13A99AC-BC69-45DD-BFFF-54E8A92308F9}"/>
              </a:ext>
            </a:extLst>
          </p:cNvPr>
          <p:cNvSpPr txBox="1"/>
          <p:nvPr/>
        </p:nvSpPr>
        <p:spPr>
          <a:xfrm>
            <a:off x="1929384" y="3128685"/>
            <a:ext cx="3230857" cy="646331"/>
          </a:xfrm>
          <a:prstGeom prst="rect">
            <a:avLst/>
          </a:prstGeom>
          <a:noFill/>
        </p:spPr>
        <p:txBody>
          <a:bodyPr wrap="square" rtlCol="0">
            <a:spAutoFit/>
          </a:bodyPr>
          <a:lstStyle/>
          <a:p>
            <a:pPr lvl="0" algn="ctr">
              <a:lnSpc>
                <a:spcPct val="90000"/>
              </a:lnSpc>
              <a:spcBef>
                <a:spcPts val="1000"/>
              </a:spcBef>
              <a:defRPr/>
            </a:pPr>
            <a:r>
              <a:rPr lang="en-US" sz="2000" b="1" dirty="0">
                <a:ln w="0"/>
                <a:solidFill>
                  <a:srgbClr val="002060"/>
                </a:solidFill>
                <a:effectLst>
                  <a:outerShdw blurRad="38100" dist="38100" dir="2700000" algn="tl">
                    <a:srgbClr val="000000">
                      <a:alpha val="43137"/>
                    </a:srgbClr>
                  </a:outerShdw>
                  <a:reflection blurRad="6350" stA="53000" endA="300" endPos="35500" dir="5400000" sy="-90000" algn="bl" rotWithShape="0"/>
                </a:effectLst>
                <a:latin typeface="Arial" panose="020B0604020202020204" pitchFamily="34" charset="0"/>
                <a:cs typeface="Arial" panose="020B0604020202020204" pitchFamily="34" charset="0"/>
              </a:rPr>
              <a:t>“struggles always form our greatest strength”  </a:t>
            </a:r>
          </a:p>
        </p:txBody>
      </p:sp>
      <p:sp>
        <p:nvSpPr>
          <p:cNvPr id="16" name="TextBox 15">
            <a:extLst>
              <a:ext uri="{FF2B5EF4-FFF2-40B4-BE49-F238E27FC236}">
                <a16:creationId xmlns:a16="http://schemas.microsoft.com/office/drawing/2014/main" xmlns="" id="{4A52073B-F4F2-46FA-9733-ED69F5046DAE}"/>
              </a:ext>
            </a:extLst>
          </p:cNvPr>
          <p:cNvSpPr txBox="1"/>
          <p:nvPr/>
        </p:nvSpPr>
        <p:spPr>
          <a:xfrm>
            <a:off x="5930605" y="3057384"/>
            <a:ext cx="4751170" cy="707886"/>
          </a:xfrm>
          <a:prstGeom prst="rect">
            <a:avLst/>
          </a:prstGeom>
          <a:noFill/>
        </p:spPr>
        <p:txBody>
          <a:bodyPr wrap="square" rtlCol="0">
            <a:spAutoFit/>
          </a:bodyPr>
          <a:lstStyle/>
          <a:p>
            <a:pPr lvl="0" algn="ctr"/>
            <a:r>
              <a:rPr lang="en-PH" sz="2000" b="1" dirty="0">
                <a:ln w="0"/>
                <a:solidFill>
                  <a:srgbClr val="002060"/>
                </a:solidFill>
                <a:effectLst>
                  <a:outerShdw blurRad="38100" dist="38100" dir="2700000" algn="tl">
                    <a:srgbClr val="000000">
                      <a:alpha val="43137"/>
                    </a:srgbClr>
                  </a:outerShdw>
                  <a:reflection blurRad="6350" stA="53000" endA="300" endPos="35500" dir="5400000" sy="-90000" algn="bl" rotWithShape="0"/>
                </a:effectLst>
                <a:latin typeface="Arial" panose="020B0604020202020204" pitchFamily="34" charset="0"/>
                <a:cs typeface="Arial" panose="020B0604020202020204" pitchFamily="34" charset="0"/>
              </a:rPr>
              <a:t>Excellent Customer </a:t>
            </a:r>
          </a:p>
          <a:p>
            <a:pPr lvl="0" algn="ctr"/>
            <a:r>
              <a:rPr lang="en-PH" sz="2000" b="1" dirty="0">
                <a:ln w="0"/>
                <a:solidFill>
                  <a:srgbClr val="002060"/>
                </a:solidFill>
                <a:effectLst>
                  <a:outerShdw blurRad="38100" dist="38100" dir="2700000" algn="tl">
                    <a:srgbClr val="000000">
                      <a:alpha val="43137"/>
                    </a:srgbClr>
                  </a:outerShdw>
                  <a:reflection blurRad="6350" stA="53000" endA="300" endPos="35500" dir="5400000" sy="-90000" algn="bl" rotWithShape="0"/>
                </a:effectLst>
                <a:latin typeface="Arial" panose="020B0604020202020204" pitchFamily="34" charset="0"/>
                <a:cs typeface="Arial" panose="020B0604020202020204" pitchFamily="34" charset="0"/>
              </a:rPr>
              <a:t>Experience and </a:t>
            </a:r>
            <a:r>
              <a:rPr lang="en-PH" b="1" dirty="0">
                <a:ln w="0"/>
                <a:solidFill>
                  <a:srgbClr val="002060"/>
                </a:solidFill>
                <a:effectLst>
                  <a:outerShdw blurRad="38100" dist="38100" dir="2700000" algn="tl">
                    <a:srgbClr val="000000">
                      <a:alpha val="43137"/>
                    </a:srgbClr>
                  </a:outerShdw>
                  <a:reflection blurRad="6350" stA="53000" endA="300" endPos="35500" dir="5400000" sy="-90000" algn="bl" rotWithShape="0"/>
                </a:effectLst>
                <a:latin typeface="Arial" panose="020B0604020202020204" pitchFamily="34" charset="0"/>
                <a:cs typeface="Arial" panose="020B0604020202020204" pitchFamily="34" charset="0"/>
              </a:rPr>
              <a:t>Satisfaction</a:t>
            </a:r>
            <a:r>
              <a:rPr lang="en-PH" sz="2000" b="1" dirty="0">
                <a:ln w="0"/>
                <a:solidFill>
                  <a:srgbClr val="002060"/>
                </a:solidFill>
                <a:effectLst>
                  <a:outerShdw blurRad="38100" dist="38100" dir="2700000" algn="tl">
                    <a:srgbClr val="000000">
                      <a:alpha val="43137"/>
                    </a:srgbClr>
                  </a:outerShdw>
                  <a:reflection blurRad="6350" stA="53000" endA="300" endPos="35500" dir="5400000" sy="-90000" algn="bl" rotWithShape="0"/>
                </a:effectLst>
                <a:latin typeface="Arial" panose="020B0604020202020204" pitchFamily="34" charset="0"/>
                <a:cs typeface="Arial" panose="020B0604020202020204" pitchFamily="34" charset="0"/>
              </a:rPr>
              <a:t> </a:t>
            </a:r>
          </a:p>
        </p:txBody>
      </p:sp>
      <p:pic>
        <p:nvPicPr>
          <p:cNvPr id="4" name="Picture 3">
            <a:extLst>
              <a:ext uri="{FF2B5EF4-FFF2-40B4-BE49-F238E27FC236}">
                <a16:creationId xmlns:a16="http://schemas.microsoft.com/office/drawing/2014/main" xmlns="" id="{D4D703E3-FB82-4249-84F2-C02F7EC0A065}"/>
              </a:ext>
            </a:extLst>
          </p:cNvPr>
          <p:cNvPicPr>
            <a:picLocks noChangeAspect="1"/>
          </p:cNvPicPr>
          <p:nvPr/>
        </p:nvPicPr>
        <p:blipFill rotWithShape="1">
          <a:blip r:embed="rId4">
            <a:extLst>
              <a:ext uri="{28A0092B-C50C-407E-A947-70E740481C1C}">
                <a14:useLocalDpi xmlns:a14="http://schemas.microsoft.com/office/drawing/2010/main" val="0"/>
              </a:ext>
            </a:extLst>
          </a:blip>
          <a:srcRect l="2709" t="4429" r="3050" b="4081"/>
          <a:stretch/>
        </p:blipFill>
        <p:spPr>
          <a:xfrm>
            <a:off x="1573953" y="3890665"/>
            <a:ext cx="4292383" cy="2833190"/>
          </a:xfrm>
          <a:prstGeom prst="rect">
            <a:avLst/>
          </a:prstGeom>
        </p:spPr>
      </p:pic>
      <p:pic>
        <p:nvPicPr>
          <p:cNvPr id="8" name="Picture 7">
            <a:extLst>
              <a:ext uri="{FF2B5EF4-FFF2-40B4-BE49-F238E27FC236}">
                <a16:creationId xmlns:a16="http://schemas.microsoft.com/office/drawing/2014/main" xmlns="" id="{64502BAD-5FC1-4468-ADFA-B0293BC2DF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5999" y="3899415"/>
            <a:ext cx="4420383" cy="2824440"/>
          </a:xfrm>
          <a:prstGeom prst="rect">
            <a:avLst/>
          </a:prstGeom>
        </p:spPr>
      </p:pic>
    </p:spTree>
    <p:extLst>
      <p:ext uri="{BB962C8B-B14F-4D97-AF65-F5344CB8AC3E}">
        <p14:creationId xmlns:p14="http://schemas.microsoft.com/office/powerpoint/2010/main" val="19943704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5E982D-41BE-4C72-9B96-75BC0C989B77}"/>
              </a:ext>
            </a:extLst>
          </p:cNvPr>
          <p:cNvSpPr>
            <a:spLocks noGrp="1"/>
          </p:cNvSpPr>
          <p:nvPr>
            <p:ph type="title"/>
          </p:nvPr>
        </p:nvSpPr>
        <p:spPr/>
        <p:txBody>
          <a:bodyPr/>
          <a:lstStyle/>
          <a:p>
            <a:endParaRPr lang="en-PH"/>
          </a:p>
        </p:txBody>
      </p:sp>
      <p:sp>
        <p:nvSpPr>
          <p:cNvPr id="6" name="TextBox 5">
            <a:extLst>
              <a:ext uri="{FF2B5EF4-FFF2-40B4-BE49-F238E27FC236}">
                <a16:creationId xmlns:a16="http://schemas.microsoft.com/office/drawing/2014/main" xmlns="" id="{1E212A3C-BA29-4146-9BFF-356C432376A7}"/>
              </a:ext>
            </a:extLst>
          </p:cNvPr>
          <p:cNvSpPr txBox="1"/>
          <p:nvPr/>
        </p:nvSpPr>
        <p:spPr>
          <a:xfrm>
            <a:off x="0" y="806117"/>
            <a:ext cx="12191999" cy="6051883"/>
          </a:xfrm>
          <a:prstGeom prst="rect">
            <a:avLst/>
          </a:prstGeom>
          <a:solidFill>
            <a:schemeClr val="accent6">
              <a:lumMod val="20000"/>
              <a:lumOff val="80000"/>
            </a:schemeClr>
          </a:solidFill>
        </p:spPr>
        <p:txBody>
          <a:bodyPr wrap="square" rtlCol="0">
            <a:spAutoFit/>
          </a:bodyPr>
          <a:lstStyle/>
          <a:p>
            <a:endParaRPr lang="en-PH" dirty="0"/>
          </a:p>
        </p:txBody>
      </p:sp>
      <p:pic>
        <p:nvPicPr>
          <p:cNvPr id="5" name="Content Placeholder 4">
            <a:extLst>
              <a:ext uri="{FF2B5EF4-FFF2-40B4-BE49-F238E27FC236}">
                <a16:creationId xmlns:a16="http://schemas.microsoft.com/office/drawing/2014/main" xmlns="" id="{6161FFE0-1F9D-408F-BEEB-3753E7F0DBE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
            <a:ext cx="12192000" cy="2406316"/>
          </a:xfrm>
        </p:spPr>
      </p:pic>
      <p:sp>
        <p:nvSpPr>
          <p:cNvPr id="7" name="Subtitle 9">
            <a:extLst>
              <a:ext uri="{FF2B5EF4-FFF2-40B4-BE49-F238E27FC236}">
                <a16:creationId xmlns:a16="http://schemas.microsoft.com/office/drawing/2014/main" xmlns="" id="{B5ACA873-DCA9-49ED-B202-1D1F3166E094}"/>
              </a:ext>
            </a:extLst>
          </p:cNvPr>
          <p:cNvSpPr txBox="1">
            <a:spLocks/>
          </p:cNvSpPr>
          <p:nvPr/>
        </p:nvSpPr>
        <p:spPr>
          <a:xfrm>
            <a:off x="2608003" y="2343954"/>
            <a:ext cx="6003756" cy="86538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b="1" dirty="0">
                <a:ln w="0"/>
                <a:solidFill>
                  <a:schemeClr val="accent2"/>
                </a:solidFill>
                <a:effectLst>
                  <a:outerShdw blurRad="38100" dist="38100" dir="2700000" algn="tl">
                    <a:srgbClr val="000000">
                      <a:alpha val="43137"/>
                    </a:srgbClr>
                  </a:outerShdw>
                  <a:reflection blurRad="6350" stA="53000" endA="300" endPos="35500" dir="5400000" sy="-90000" algn="bl" rotWithShape="0"/>
                </a:effectLst>
              </a:rPr>
              <a:t>FUTURE PLANS      </a:t>
            </a:r>
            <a:endParaRPr kumimoji="0" lang="en-US" sz="2800" b="1" i="0" u="none" strike="noStrike" kern="1200" cap="none" spc="0" normalizeH="0" baseline="0" noProof="0" dirty="0">
              <a:ln w="0"/>
              <a:solidFill>
                <a:schemeClr val="accent2"/>
              </a:solidFill>
              <a:effectLst>
                <a:outerShdw blurRad="38100" dist="38100" dir="2700000" algn="tl">
                  <a:srgbClr val="000000">
                    <a:alpha val="43137"/>
                  </a:srgbClr>
                </a:outerShdw>
                <a:reflection blurRad="6350" stA="53000" endA="300" endPos="35500" dir="5400000" sy="-90000" algn="bl" rotWithShape="0"/>
              </a:effectLst>
              <a:uLnTx/>
              <a:uFillTx/>
            </a:endParaRPr>
          </a:p>
        </p:txBody>
      </p:sp>
      <p:pic>
        <p:nvPicPr>
          <p:cNvPr id="11" name="Picture 10">
            <a:extLst>
              <a:ext uri="{FF2B5EF4-FFF2-40B4-BE49-F238E27FC236}">
                <a16:creationId xmlns:a16="http://schemas.microsoft.com/office/drawing/2014/main" xmlns="" id="{834A651A-5486-4E06-93D8-8BFBAFF7B5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5410" y="3832058"/>
            <a:ext cx="2991246" cy="1735926"/>
          </a:xfrm>
          <a:prstGeom prst="rect">
            <a:avLst/>
          </a:prstGeom>
        </p:spPr>
      </p:pic>
      <p:pic>
        <p:nvPicPr>
          <p:cNvPr id="13" name="Picture 12">
            <a:extLst>
              <a:ext uri="{FF2B5EF4-FFF2-40B4-BE49-F238E27FC236}">
                <a16:creationId xmlns:a16="http://schemas.microsoft.com/office/drawing/2014/main" xmlns="" id="{067FFE64-A89C-46B4-B4D7-EE24BF32B8C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7" t="-608" r="1216" b="608"/>
          <a:stretch/>
        </p:blipFill>
        <p:spPr>
          <a:xfrm>
            <a:off x="7691119" y="5462027"/>
            <a:ext cx="2907135" cy="1913630"/>
          </a:xfrm>
          <a:prstGeom prst="rect">
            <a:avLst/>
          </a:prstGeom>
        </p:spPr>
      </p:pic>
      <p:sp>
        <p:nvSpPr>
          <p:cNvPr id="17" name="Rectangle 16">
            <a:extLst>
              <a:ext uri="{FF2B5EF4-FFF2-40B4-BE49-F238E27FC236}">
                <a16:creationId xmlns:a16="http://schemas.microsoft.com/office/drawing/2014/main" xmlns="" id="{EC80EC43-FD3B-4D39-B148-216255318F9C}"/>
              </a:ext>
            </a:extLst>
          </p:cNvPr>
          <p:cNvSpPr/>
          <p:nvPr/>
        </p:nvSpPr>
        <p:spPr>
          <a:xfrm>
            <a:off x="838200" y="2627588"/>
            <a:ext cx="10562486" cy="1474250"/>
          </a:xfrm>
          <a:prstGeom prst="rect">
            <a:avLst/>
          </a:prstGeom>
        </p:spPr>
        <p:txBody>
          <a:bodyPr wrap="square">
            <a:spAutoFit/>
          </a:bodyPr>
          <a:lstStyle/>
          <a:p>
            <a:pPr algn="ctr">
              <a:spcBef>
                <a:spcPct val="20000"/>
              </a:spcBef>
              <a:defRPr/>
            </a:pPr>
            <a:r>
              <a:rPr lang="en-PH" sz="1600" b="1" dirty="0">
                <a:ln w="0"/>
                <a:solidFill>
                  <a:srgbClr val="002060"/>
                </a:solidFill>
                <a:effectLst>
                  <a:outerShdw blurRad="38100" dist="38100" dir="2700000" algn="tl">
                    <a:srgbClr val="000000">
                      <a:alpha val="43137"/>
                    </a:srgbClr>
                  </a:outerShdw>
                  <a:reflection blurRad="6350" stA="53000" endA="300" endPos="35500" dir="5400000" sy="-90000" algn="bl" rotWithShape="0"/>
                </a:effectLst>
                <a:latin typeface="Arial" panose="020B0604020202020204" pitchFamily="34" charset="0"/>
                <a:cs typeface="Arial" panose="020B0604020202020204" pitchFamily="34" charset="0"/>
              </a:rPr>
              <a:t> </a:t>
            </a:r>
          </a:p>
          <a:p>
            <a:pPr algn="ctr">
              <a:spcBef>
                <a:spcPct val="20000"/>
              </a:spcBef>
              <a:defRPr/>
            </a:pPr>
            <a:r>
              <a:rPr lang="en-PH" sz="2400" b="1" dirty="0">
                <a:ln w="0"/>
                <a:solidFill>
                  <a:srgbClr val="002060"/>
                </a:solidFill>
                <a:effectLst>
                  <a:outerShdw blurRad="38100" dist="38100" dir="2700000" algn="tl">
                    <a:srgbClr val="000000">
                      <a:alpha val="43137"/>
                    </a:srgbClr>
                  </a:outerShdw>
                  <a:reflection blurRad="6350" stA="53000" endA="300" endPos="35500" dir="5400000" sy="-90000" algn="bl" rotWithShape="0"/>
                </a:effectLst>
                <a:latin typeface="Arial" panose="020B0604020202020204" pitchFamily="34" charset="0"/>
                <a:cs typeface="Arial" panose="020B0604020202020204" pitchFamily="34" charset="0"/>
              </a:rPr>
              <a:t>The undisputed Leader and the industry standard for all mutual benefit associations. </a:t>
            </a:r>
          </a:p>
          <a:p>
            <a:pPr marL="228600" algn="ctr">
              <a:spcBef>
                <a:spcPts val="600"/>
              </a:spcBef>
              <a:defRPr/>
            </a:pPr>
            <a:r>
              <a:rPr lang="en-PH" sz="1600" b="1" dirty="0">
                <a:ln w="0"/>
                <a:solidFill>
                  <a:srgbClr val="002060"/>
                </a:solidFill>
                <a:effectLst>
                  <a:outerShdw blurRad="38100" dist="38100" dir="2700000" algn="tl">
                    <a:srgbClr val="000000">
                      <a:alpha val="43137"/>
                    </a:srgbClr>
                  </a:outerShdw>
                  <a:reflection blurRad="6350" stA="53000" endA="300" endPos="35500" dir="5400000" sy="-90000" algn="bl" rotWithShape="0"/>
                </a:effectLst>
                <a:latin typeface="Arial" panose="020B0604020202020204" pitchFamily="34" charset="0"/>
                <a:cs typeface="Arial" panose="020B0604020202020204" pitchFamily="34" charset="0"/>
              </a:rPr>
              <a:t> </a:t>
            </a:r>
          </a:p>
        </p:txBody>
      </p:sp>
      <p:pic>
        <p:nvPicPr>
          <p:cNvPr id="18" name="Picture 17">
            <a:extLst>
              <a:ext uri="{FF2B5EF4-FFF2-40B4-BE49-F238E27FC236}">
                <a16:creationId xmlns:a16="http://schemas.microsoft.com/office/drawing/2014/main" xmlns="" id="{8417DDC2-0837-48F7-B413-496F3ECC7E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87068" y="3832058"/>
            <a:ext cx="2565235" cy="1859820"/>
          </a:xfrm>
          <a:prstGeom prst="rect">
            <a:avLst/>
          </a:prstGeom>
        </p:spPr>
      </p:pic>
      <p:pic>
        <p:nvPicPr>
          <p:cNvPr id="10" name="Picture 9">
            <a:extLst>
              <a:ext uri="{FF2B5EF4-FFF2-40B4-BE49-F238E27FC236}">
                <a16:creationId xmlns:a16="http://schemas.microsoft.com/office/drawing/2014/main" xmlns="" id="{FE5BCCC4-E11A-41BF-851E-8475B0AE4E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71722" y="5468382"/>
            <a:ext cx="3232854" cy="1540182"/>
          </a:xfrm>
          <a:prstGeom prst="rect">
            <a:avLst/>
          </a:prstGeom>
        </p:spPr>
      </p:pic>
      <p:pic>
        <p:nvPicPr>
          <p:cNvPr id="12" name="Picture 11">
            <a:extLst>
              <a:ext uri="{FF2B5EF4-FFF2-40B4-BE49-F238E27FC236}">
                <a16:creationId xmlns:a16="http://schemas.microsoft.com/office/drawing/2014/main" xmlns="" id="{5ECF3911-AC56-453C-A5AC-31D28807639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898" b="6742"/>
          <a:stretch/>
        </p:blipFill>
        <p:spPr>
          <a:xfrm>
            <a:off x="5104577" y="5468382"/>
            <a:ext cx="2544487" cy="1907275"/>
          </a:xfrm>
          <a:prstGeom prst="rect">
            <a:avLst/>
          </a:prstGeom>
        </p:spPr>
      </p:pic>
    </p:spTree>
    <p:extLst>
      <p:ext uri="{BB962C8B-B14F-4D97-AF65-F5344CB8AC3E}">
        <p14:creationId xmlns:p14="http://schemas.microsoft.com/office/powerpoint/2010/main" val="20718823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5E982D-41BE-4C72-9B96-75BC0C989B77}"/>
              </a:ext>
            </a:extLst>
          </p:cNvPr>
          <p:cNvSpPr>
            <a:spLocks noGrp="1"/>
          </p:cNvSpPr>
          <p:nvPr>
            <p:ph type="title"/>
          </p:nvPr>
        </p:nvSpPr>
        <p:spPr/>
        <p:txBody>
          <a:bodyPr/>
          <a:lstStyle/>
          <a:p>
            <a:endParaRPr lang="en-PH"/>
          </a:p>
        </p:txBody>
      </p:sp>
      <p:sp>
        <p:nvSpPr>
          <p:cNvPr id="6" name="TextBox 5">
            <a:extLst>
              <a:ext uri="{FF2B5EF4-FFF2-40B4-BE49-F238E27FC236}">
                <a16:creationId xmlns:a16="http://schemas.microsoft.com/office/drawing/2014/main" xmlns="" id="{1E212A3C-BA29-4146-9BFF-356C432376A7}"/>
              </a:ext>
            </a:extLst>
          </p:cNvPr>
          <p:cNvSpPr txBox="1"/>
          <p:nvPr/>
        </p:nvSpPr>
        <p:spPr>
          <a:xfrm>
            <a:off x="0" y="806117"/>
            <a:ext cx="12191999" cy="6051883"/>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xmlns="" id="{6161FFE0-1F9D-408F-BEEB-3753E7F0DBE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
            <a:ext cx="12192000" cy="2406316"/>
          </a:xfrm>
        </p:spPr>
      </p:pic>
      <p:sp>
        <p:nvSpPr>
          <p:cNvPr id="11" name="Subtitle 9">
            <a:extLst>
              <a:ext uri="{FF2B5EF4-FFF2-40B4-BE49-F238E27FC236}">
                <a16:creationId xmlns:a16="http://schemas.microsoft.com/office/drawing/2014/main" xmlns="" id="{68DFAE73-5459-4A3E-B9F0-A8597F71D139}"/>
              </a:ext>
            </a:extLst>
          </p:cNvPr>
          <p:cNvSpPr txBox="1">
            <a:spLocks/>
          </p:cNvSpPr>
          <p:nvPr/>
        </p:nvSpPr>
        <p:spPr>
          <a:xfrm>
            <a:off x="3186365" y="2338749"/>
            <a:ext cx="6003756" cy="86538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w="0"/>
              <a:solidFill>
                <a:srgbClr val="ED7D31"/>
              </a:solidFill>
              <a:effectLst>
                <a:outerShdw blurRad="38100" dist="38100" dir="2700000" algn="tl">
                  <a:srgbClr val="000000">
                    <a:alpha val="43137"/>
                  </a:srgbClr>
                </a:outerShdw>
                <a:reflection blurRad="6350" stA="53000" endA="300" endPos="35500" dir="5400000" sy="-90000" algn="bl" rotWithShape="0"/>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xmlns="" id="{31E027BD-B1AF-4E3A-8704-B694920F806E}"/>
              </a:ext>
            </a:extLst>
          </p:cNvPr>
          <p:cNvSpPr txBox="1"/>
          <p:nvPr/>
        </p:nvSpPr>
        <p:spPr>
          <a:xfrm>
            <a:off x="7676" y="2355937"/>
            <a:ext cx="12192000" cy="480131"/>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endParaRPr kumimoji="0" lang="en-US" sz="2800" b="1" i="0" u="none" strike="noStrike" kern="1200" cap="none" spc="0" normalizeH="0" baseline="0" noProof="0" dirty="0">
              <a:ln w="0"/>
              <a:solidFill>
                <a:srgbClr val="002060"/>
              </a:solidFill>
              <a:effectLst>
                <a:outerShdw blurRad="38100" dist="38100" dir="2700000" algn="tl">
                  <a:srgbClr val="000000">
                    <a:alpha val="43137"/>
                  </a:srgbClr>
                </a:outerShdw>
                <a:reflection blurRad="6350" stA="53000" endA="300" endPos="35500" dir="5400000" sy="-90000" algn="bl" rotWithShape="0"/>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xmlns="" id="{F43EC08E-7F3D-4B42-A148-440BD1151D0C}"/>
              </a:ext>
            </a:extLst>
          </p:cNvPr>
          <p:cNvSpPr txBox="1"/>
          <p:nvPr/>
        </p:nvSpPr>
        <p:spPr>
          <a:xfrm>
            <a:off x="5573619" y="2911402"/>
            <a:ext cx="6003756" cy="1323439"/>
          </a:xfrm>
          <a:prstGeom prst="rect">
            <a:avLst/>
          </a:prstGeom>
          <a:noFill/>
        </p:spPr>
        <p:txBody>
          <a:bodyPr wrap="square" rtlCol="0">
            <a:spAutoFit/>
          </a:bodyPr>
          <a:lstStyle/>
          <a:p>
            <a:pPr lvl="0" algn="ctr"/>
            <a:r>
              <a:rPr lang="en-PH" sz="6000" b="1" dirty="0">
                <a:ln w="0"/>
                <a:solidFill>
                  <a:schemeClr val="accent2">
                    <a:lumMod val="75000"/>
                  </a:schemeClr>
                </a:solidFill>
                <a:effectLst>
                  <a:outerShdw blurRad="38100" dist="38100" dir="2700000" algn="tl">
                    <a:srgbClr val="000000">
                      <a:alpha val="43137"/>
                    </a:srgbClr>
                  </a:outerShdw>
                  <a:reflection blurRad="6350" stA="53000" endA="300" endPos="35500" dir="5400000" sy="-90000" algn="bl" rotWithShape="0"/>
                </a:effectLst>
                <a:latin typeface="Monotype Corsiva" panose="03010101010201010101" pitchFamily="66" charset="0"/>
                <a:cs typeface="Arial" panose="020B0604020202020204" pitchFamily="34" charset="0"/>
              </a:rPr>
              <a:t>Thank You</a:t>
            </a:r>
          </a:p>
          <a:p>
            <a:endParaRPr lang="en-PH" sz="2000" b="1" u="sng" dirty="0">
              <a:ln w="0"/>
              <a:solidFill>
                <a:schemeClr val="accent2">
                  <a:lumMod val="75000"/>
                </a:schemeClr>
              </a:solidFill>
              <a:effectLst>
                <a:reflection blurRad="6350" stA="53000" endA="300" endPos="35500" dir="5400000" sy="-90000" algn="bl" rotWithShape="0"/>
              </a:effectLst>
              <a:latin typeface="Monotype Corsiva" panose="03010101010201010101" pitchFamily="66" charset="0"/>
              <a:cs typeface="Arial" panose="020B0604020202020204" pitchFamily="34" charset="0"/>
            </a:endParaRPr>
          </a:p>
        </p:txBody>
      </p:sp>
      <p:sp>
        <p:nvSpPr>
          <p:cNvPr id="8" name="TextBox 7">
            <a:extLst>
              <a:ext uri="{FF2B5EF4-FFF2-40B4-BE49-F238E27FC236}">
                <a16:creationId xmlns:a16="http://schemas.microsoft.com/office/drawing/2014/main" xmlns="" id="{27A10DFC-BFB5-469F-A76A-A001C74E6652}"/>
              </a:ext>
            </a:extLst>
          </p:cNvPr>
          <p:cNvSpPr txBox="1"/>
          <p:nvPr/>
        </p:nvSpPr>
        <p:spPr>
          <a:xfrm>
            <a:off x="4687971" y="4112891"/>
            <a:ext cx="8242300" cy="1938992"/>
          </a:xfrm>
          <a:prstGeom prst="rect">
            <a:avLst/>
          </a:prstGeom>
          <a:noFill/>
        </p:spPr>
        <p:txBody>
          <a:bodyPr wrap="square" rtlCol="0">
            <a:spAutoFit/>
          </a:bodyPr>
          <a:lstStyle/>
          <a:p>
            <a:pPr lvl="0" algn="ctr"/>
            <a:r>
              <a:rPr lang="en-PH" sz="4000" b="1" dirty="0">
                <a:ln w="0"/>
                <a:solidFill>
                  <a:srgbClr val="002060"/>
                </a:solidFill>
                <a:effectLst>
                  <a:reflection blurRad="6350" stA="53000" endA="300" endPos="35500" dir="5400000" sy="-90000" algn="bl" rotWithShape="0"/>
                </a:effectLst>
                <a:latin typeface="Arial" panose="020B0604020202020204" pitchFamily="34" charset="0"/>
                <a:cs typeface="Arial" panose="020B0604020202020204" pitchFamily="34" charset="0"/>
              </a:rPr>
              <a:t>Members</a:t>
            </a:r>
          </a:p>
          <a:p>
            <a:pPr lvl="0" algn="ctr"/>
            <a:r>
              <a:rPr lang="en-PH" sz="4000" b="1" dirty="0">
                <a:ln w="0"/>
                <a:solidFill>
                  <a:srgbClr val="002060"/>
                </a:solidFill>
                <a:effectLst>
                  <a:reflection blurRad="6350" stA="53000" endA="300" endPos="35500" dir="5400000" sy="-90000" algn="bl" rotWithShape="0"/>
                </a:effectLst>
                <a:latin typeface="Arial" panose="020B0604020202020204" pitchFamily="34" charset="0"/>
                <a:cs typeface="Arial" panose="020B0604020202020204" pitchFamily="34" charset="0"/>
              </a:rPr>
              <a:t>Board of Trustees </a:t>
            </a:r>
          </a:p>
          <a:p>
            <a:pPr lvl="0" algn="ctr"/>
            <a:r>
              <a:rPr lang="en-PH" sz="4000" b="1" dirty="0">
                <a:ln w="0"/>
                <a:solidFill>
                  <a:srgbClr val="002060"/>
                </a:solidFill>
                <a:effectLst>
                  <a:reflection blurRad="6350" stA="53000" endA="300" endPos="35500" dir="5400000" sy="-90000" algn="bl" rotWithShape="0"/>
                </a:effectLst>
                <a:latin typeface="Arial" panose="020B0604020202020204" pitchFamily="34" charset="0"/>
                <a:cs typeface="Arial" panose="020B0604020202020204" pitchFamily="34" charset="0"/>
              </a:rPr>
              <a:t>Employees </a:t>
            </a:r>
            <a:endParaRPr lang="en-PH" sz="2800" b="1" dirty="0">
              <a:ln w="0"/>
              <a:solidFill>
                <a:srgbClr val="002060"/>
              </a:solidFill>
              <a:effectLst>
                <a:reflection blurRad="6350" stA="53000" endA="300" endPos="35500" dir="5400000" sy="-90000" algn="bl" rotWithShape="0"/>
              </a:effectLst>
              <a:latin typeface="Arial" panose="020B0604020202020204" pitchFamily="34" charset="0"/>
              <a:cs typeface="Arial" panose="020B0604020202020204" pitchFamily="34" charset="0"/>
            </a:endParaRPr>
          </a:p>
        </p:txBody>
      </p:sp>
      <p:pic>
        <p:nvPicPr>
          <p:cNvPr id="24" name="Picture 23">
            <a:extLst>
              <a:ext uri="{FF2B5EF4-FFF2-40B4-BE49-F238E27FC236}">
                <a16:creationId xmlns:a16="http://schemas.microsoft.com/office/drawing/2014/main" xmlns="" id="{3B8FD9AD-A5D8-495C-9A8D-89606DBFE56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29"/>
          <a:stretch/>
        </p:blipFill>
        <p:spPr>
          <a:xfrm>
            <a:off x="20225" y="2299829"/>
            <a:ext cx="6332277" cy="4562296"/>
          </a:xfrm>
          <a:prstGeom prst="rect">
            <a:avLst/>
          </a:prstGeom>
        </p:spPr>
      </p:pic>
    </p:spTree>
    <p:extLst>
      <p:ext uri="{BB962C8B-B14F-4D97-AF65-F5344CB8AC3E}">
        <p14:creationId xmlns:p14="http://schemas.microsoft.com/office/powerpoint/2010/main" val="8066996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5E982D-41BE-4C72-9B96-75BC0C989B77}"/>
              </a:ext>
            </a:extLst>
          </p:cNvPr>
          <p:cNvSpPr>
            <a:spLocks noGrp="1"/>
          </p:cNvSpPr>
          <p:nvPr>
            <p:ph type="title"/>
          </p:nvPr>
        </p:nvSpPr>
        <p:spPr/>
        <p:txBody>
          <a:bodyPr/>
          <a:lstStyle/>
          <a:p>
            <a:endParaRPr lang="en-PH"/>
          </a:p>
        </p:txBody>
      </p:sp>
      <p:sp>
        <p:nvSpPr>
          <p:cNvPr id="6" name="TextBox 5">
            <a:extLst>
              <a:ext uri="{FF2B5EF4-FFF2-40B4-BE49-F238E27FC236}">
                <a16:creationId xmlns:a16="http://schemas.microsoft.com/office/drawing/2014/main" xmlns="" id="{1E212A3C-BA29-4146-9BFF-356C432376A7}"/>
              </a:ext>
            </a:extLst>
          </p:cNvPr>
          <p:cNvSpPr txBox="1"/>
          <p:nvPr/>
        </p:nvSpPr>
        <p:spPr>
          <a:xfrm>
            <a:off x="0" y="806117"/>
            <a:ext cx="12191999" cy="6051883"/>
          </a:xfrm>
          <a:prstGeom prst="rect">
            <a:avLst/>
          </a:prstGeom>
          <a:solidFill>
            <a:schemeClr val="accent6">
              <a:lumMod val="20000"/>
              <a:lumOff val="80000"/>
            </a:schemeClr>
          </a:solidFill>
        </p:spPr>
        <p:txBody>
          <a:bodyPr wrap="square" rtlCol="0">
            <a:spAutoFit/>
          </a:bodyPr>
          <a:lstStyle/>
          <a:p>
            <a:endParaRPr lang="en-PH" dirty="0"/>
          </a:p>
        </p:txBody>
      </p:sp>
      <p:pic>
        <p:nvPicPr>
          <p:cNvPr id="5" name="Content Placeholder 4">
            <a:extLst>
              <a:ext uri="{FF2B5EF4-FFF2-40B4-BE49-F238E27FC236}">
                <a16:creationId xmlns:a16="http://schemas.microsoft.com/office/drawing/2014/main" xmlns="" id="{6161FFE0-1F9D-408F-BEEB-3753E7F0DBE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
            <a:ext cx="12192000" cy="2406316"/>
          </a:xfrm>
        </p:spPr>
      </p:pic>
      <p:pic>
        <p:nvPicPr>
          <p:cNvPr id="7" name="Picture 6" descr="Long-term Plans BOT Jan 27 ver1 - PowerPoint">
            <a:extLst>
              <a:ext uri="{FF2B5EF4-FFF2-40B4-BE49-F238E27FC236}">
                <a16:creationId xmlns:a16="http://schemas.microsoft.com/office/drawing/2014/main" xmlns="" id="{A98973E8-3E38-40F2-9162-7CDC78D23D26}"/>
              </a:ext>
            </a:extLst>
          </p:cNvPr>
          <p:cNvPicPr>
            <a:picLocks noChangeAspect="1"/>
          </p:cNvPicPr>
          <p:nvPr/>
        </p:nvPicPr>
        <p:blipFill rotWithShape="1">
          <a:blip r:embed="rId4">
            <a:extLst>
              <a:ext uri="{28A0092B-C50C-407E-A947-70E740481C1C}">
                <a14:useLocalDpi xmlns:a14="http://schemas.microsoft.com/office/drawing/2010/main" val="0"/>
              </a:ext>
            </a:extLst>
          </a:blip>
          <a:srcRect l="25384" t="40959" r="61808" b="10123"/>
          <a:stretch/>
        </p:blipFill>
        <p:spPr>
          <a:xfrm>
            <a:off x="141965" y="2065606"/>
            <a:ext cx="2292912" cy="4778024"/>
          </a:xfrm>
          <a:prstGeom prst="rect">
            <a:avLst/>
          </a:prstGeom>
        </p:spPr>
      </p:pic>
      <p:pic>
        <p:nvPicPr>
          <p:cNvPr id="9" name="Picture 8" descr="Long-term Plans BOT Jan 27 ver1 - PowerPoint">
            <a:extLst>
              <a:ext uri="{FF2B5EF4-FFF2-40B4-BE49-F238E27FC236}">
                <a16:creationId xmlns:a16="http://schemas.microsoft.com/office/drawing/2014/main" xmlns="" id="{AD81AC98-8D64-4C64-ACDF-2313770DEEED}"/>
              </a:ext>
            </a:extLst>
          </p:cNvPr>
          <p:cNvPicPr>
            <a:picLocks noChangeAspect="1"/>
          </p:cNvPicPr>
          <p:nvPr/>
        </p:nvPicPr>
        <p:blipFill rotWithShape="1">
          <a:blip r:embed="rId5">
            <a:extLst>
              <a:ext uri="{28A0092B-C50C-407E-A947-70E740481C1C}">
                <a14:useLocalDpi xmlns:a14="http://schemas.microsoft.com/office/drawing/2010/main" val="0"/>
              </a:ext>
            </a:extLst>
          </a:blip>
          <a:srcRect l="38423" t="41170" r="49000" b="10187"/>
          <a:stretch/>
        </p:blipFill>
        <p:spPr>
          <a:xfrm>
            <a:off x="2566502" y="2065604"/>
            <a:ext cx="2271177" cy="4792395"/>
          </a:xfrm>
          <a:prstGeom prst="rect">
            <a:avLst/>
          </a:prstGeom>
        </p:spPr>
      </p:pic>
      <p:pic>
        <p:nvPicPr>
          <p:cNvPr id="10" name="Picture 9" descr="Long-term Plans BOT Jan 27 ver1 - PowerPoint">
            <a:extLst>
              <a:ext uri="{FF2B5EF4-FFF2-40B4-BE49-F238E27FC236}">
                <a16:creationId xmlns:a16="http://schemas.microsoft.com/office/drawing/2014/main" xmlns="" id="{76C1A36E-E649-4F44-9B0A-AEA1E9B4EB85}"/>
              </a:ext>
            </a:extLst>
          </p:cNvPr>
          <p:cNvPicPr>
            <a:picLocks noChangeAspect="1"/>
          </p:cNvPicPr>
          <p:nvPr/>
        </p:nvPicPr>
        <p:blipFill rotWithShape="1">
          <a:blip r:embed="rId6">
            <a:extLst>
              <a:ext uri="{28A0092B-C50C-407E-A947-70E740481C1C}">
                <a14:useLocalDpi xmlns:a14="http://schemas.microsoft.com/office/drawing/2010/main" val="0"/>
              </a:ext>
            </a:extLst>
          </a:blip>
          <a:srcRect l="51691" t="40747" r="35847" b="10822"/>
          <a:stretch/>
        </p:blipFill>
        <p:spPr>
          <a:xfrm>
            <a:off x="4969304" y="2039100"/>
            <a:ext cx="2253392" cy="4778026"/>
          </a:xfrm>
          <a:prstGeom prst="rect">
            <a:avLst/>
          </a:prstGeom>
        </p:spPr>
      </p:pic>
      <p:pic>
        <p:nvPicPr>
          <p:cNvPr id="11" name="Picture 10" descr="Long-term Plans BOT Jan 27 ver1 - PowerPoint">
            <a:extLst>
              <a:ext uri="{FF2B5EF4-FFF2-40B4-BE49-F238E27FC236}">
                <a16:creationId xmlns:a16="http://schemas.microsoft.com/office/drawing/2014/main" xmlns="" id="{77B7A901-4E3D-4693-A759-3900A7E72BA5}"/>
              </a:ext>
            </a:extLst>
          </p:cNvPr>
          <p:cNvPicPr>
            <a:picLocks noChangeAspect="1"/>
          </p:cNvPicPr>
          <p:nvPr/>
        </p:nvPicPr>
        <p:blipFill rotWithShape="1">
          <a:blip r:embed="rId7">
            <a:extLst>
              <a:ext uri="{28A0092B-C50C-407E-A947-70E740481C1C}">
                <a14:useLocalDpi xmlns:a14="http://schemas.microsoft.com/office/drawing/2010/main" val="0"/>
              </a:ext>
            </a:extLst>
          </a:blip>
          <a:srcRect l="64615" t="40959" r="22808" b="11034"/>
          <a:stretch/>
        </p:blipFill>
        <p:spPr>
          <a:xfrm>
            <a:off x="7354320" y="2065604"/>
            <a:ext cx="2281567" cy="4751522"/>
          </a:xfrm>
          <a:prstGeom prst="rect">
            <a:avLst/>
          </a:prstGeom>
        </p:spPr>
      </p:pic>
      <p:pic>
        <p:nvPicPr>
          <p:cNvPr id="12" name="Picture 11" descr="Long-term Plans BOT Jan 27 ver1 - PowerPoint">
            <a:extLst>
              <a:ext uri="{FF2B5EF4-FFF2-40B4-BE49-F238E27FC236}">
                <a16:creationId xmlns:a16="http://schemas.microsoft.com/office/drawing/2014/main" xmlns="" id="{B6ED246F-7C3D-42D0-B90D-E79411F06D7D}"/>
              </a:ext>
            </a:extLst>
          </p:cNvPr>
          <p:cNvPicPr>
            <a:picLocks noChangeAspect="1"/>
          </p:cNvPicPr>
          <p:nvPr/>
        </p:nvPicPr>
        <p:blipFill rotWithShape="1">
          <a:blip r:embed="rId8">
            <a:extLst>
              <a:ext uri="{28A0092B-C50C-407E-A947-70E740481C1C}">
                <a14:useLocalDpi xmlns:a14="http://schemas.microsoft.com/office/drawing/2010/main" val="0"/>
              </a:ext>
            </a:extLst>
          </a:blip>
          <a:srcRect l="77654" t="40959" r="9884" b="10610"/>
          <a:stretch/>
        </p:blipFill>
        <p:spPr>
          <a:xfrm>
            <a:off x="9767510" y="2065604"/>
            <a:ext cx="2267771" cy="4751522"/>
          </a:xfrm>
          <a:prstGeom prst="rect">
            <a:avLst/>
          </a:prstGeom>
        </p:spPr>
      </p:pic>
    </p:spTree>
    <p:extLst>
      <p:ext uri="{BB962C8B-B14F-4D97-AF65-F5344CB8AC3E}">
        <p14:creationId xmlns:p14="http://schemas.microsoft.com/office/powerpoint/2010/main" val="31503648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5E982D-41BE-4C72-9B96-75BC0C989B77}"/>
              </a:ext>
            </a:extLst>
          </p:cNvPr>
          <p:cNvSpPr>
            <a:spLocks noGrp="1"/>
          </p:cNvSpPr>
          <p:nvPr>
            <p:ph type="title"/>
          </p:nvPr>
        </p:nvSpPr>
        <p:spPr/>
        <p:txBody>
          <a:bodyPr/>
          <a:lstStyle/>
          <a:p>
            <a:endParaRPr lang="en-PH"/>
          </a:p>
        </p:txBody>
      </p:sp>
      <p:sp>
        <p:nvSpPr>
          <p:cNvPr id="6" name="TextBox 5">
            <a:extLst>
              <a:ext uri="{FF2B5EF4-FFF2-40B4-BE49-F238E27FC236}">
                <a16:creationId xmlns:a16="http://schemas.microsoft.com/office/drawing/2014/main" xmlns="" id="{1E212A3C-BA29-4146-9BFF-356C432376A7}"/>
              </a:ext>
            </a:extLst>
          </p:cNvPr>
          <p:cNvSpPr txBox="1"/>
          <p:nvPr/>
        </p:nvSpPr>
        <p:spPr>
          <a:xfrm>
            <a:off x="0" y="806117"/>
            <a:ext cx="12191999" cy="6051883"/>
          </a:xfrm>
          <a:prstGeom prst="rect">
            <a:avLst/>
          </a:prstGeom>
          <a:solidFill>
            <a:schemeClr val="accent6">
              <a:lumMod val="20000"/>
              <a:lumOff val="80000"/>
            </a:schemeClr>
          </a:solidFill>
        </p:spPr>
        <p:txBody>
          <a:bodyPr wrap="square" rtlCol="0">
            <a:spAutoFit/>
          </a:bodyPr>
          <a:lstStyle/>
          <a:p>
            <a:endParaRPr lang="en-PH" dirty="0"/>
          </a:p>
        </p:txBody>
      </p:sp>
      <p:pic>
        <p:nvPicPr>
          <p:cNvPr id="5" name="Content Placeholder 4">
            <a:extLst>
              <a:ext uri="{FF2B5EF4-FFF2-40B4-BE49-F238E27FC236}">
                <a16:creationId xmlns:a16="http://schemas.microsoft.com/office/drawing/2014/main" xmlns="" id="{6161FFE0-1F9D-408F-BEEB-3753E7F0DBE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
            <a:ext cx="12192000" cy="2406316"/>
          </a:xfrm>
        </p:spPr>
      </p:pic>
      <p:grpSp>
        <p:nvGrpSpPr>
          <p:cNvPr id="7" name="Group 99">
            <a:extLst>
              <a:ext uri="{FF2B5EF4-FFF2-40B4-BE49-F238E27FC236}">
                <a16:creationId xmlns:a16="http://schemas.microsoft.com/office/drawing/2014/main" xmlns="" id="{2EDD3C4A-B75C-4CDC-BD0D-7A83F713E0A6}"/>
              </a:ext>
            </a:extLst>
          </p:cNvPr>
          <p:cNvGrpSpPr>
            <a:grpSpLocks/>
          </p:cNvGrpSpPr>
          <p:nvPr/>
        </p:nvGrpSpPr>
        <p:grpSpPr bwMode="auto">
          <a:xfrm>
            <a:off x="2255392" y="2623816"/>
            <a:ext cx="8382000" cy="3124200"/>
            <a:chOff x="0" y="1824"/>
            <a:chExt cx="5280" cy="1968"/>
          </a:xfrm>
        </p:grpSpPr>
        <p:grpSp>
          <p:nvGrpSpPr>
            <p:cNvPr id="9" name="Group 91">
              <a:extLst>
                <a:ext uri="{FF2B5EF4-FFF2-40B4-BE49-F238E27FC236}">
                  <a16:creationId xmlns:a16="http://schemas.microsoft.com/office/drawing/2014/main" xmlns="" id="{3CE3864E-6563-4D2F-A735-C60B8CE7AED2}"/>
                </a:ext>
              </a:extLst>
            </p:cNvPr>
            <p:cNvGrpSpPr>
              <a:grpSpLocks/>
            </p:cNvGrpSpPr>
            <p:nvPr/>
          </p:nvGrpSpPr>
          <p:grpSpPr bwMode="auto">
            <a:xfrm>
              <a:off x="0" y="1824"/>
              <a:ext cx="1178" cy="624"/>
              <a:chOff x="2976" y="3360"/>
              <a:chExt cx="1178" cy="624"/>
            </a:xfrm>
          </p:grpSpPr>
          <p:pic>
            <p:nvPicPr>
              <p:cNvPr id="32" name="Picture 8" descr="Your%2520ARMY">
                <a:extLst>
                  <a:ext uri="{FF2B5EF4-FFF2-40B4-BE49-F238E27FC236}">
                    <a16:creationId xmlns:a16="http://schemas.microsoft.com/office/drawing/2014/main" xmlns="" id="{89D857F4-69DD-40F7-BFBD-6FEE577900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888"/>
              <a:stretch>
                <a:fillRect/>
              </a:stretch>
            </p:blipFill>
            <p:spPr bwMode="auto">
              <a:xfrm>
                <a:off x="3600" y="3360"/>
                <a:ext cx="554" cy="624"/>
              </a:xfrm>
              <a:prstGeom prst="rect">
                <a:avLst/>
              </a:prstGeom>
              <a:noFill/>
              <a:ln w="9525">
                <a:solidFill>
                  <a:srgbClr val="660066"/>
                </a:solidFill>
                <a:miter lim="800000"/>
                <a:headEnd/>
                <a:tailEnd/>
              </a:ln>
              <a:extLst>
                <a:ext uri="{909E8E84-426E-40DD-AFC4-6F175D3DCCD1}">
                  <a14:hiddenFill xmlns:a14="http://schemas.microsoft.com/office/drawing/2010/main">
                    <a:solidFill>
                      <a:srgbClr val="FFFFFF"/>
                    </a:solidFill>
                  </a14:hiddenFill>
                </a:ext>
              </a:extLst>
            </p:spPr>
          </p:pic>
          <p:pic>
            <p:nvPicPr>
              <p:cNvPr id="33" name="Picture 32" descr="arrowarmy">
                <a:extLst>
                  <a:ext uri="{FF2B5EF4-FFF2-40B4-BE49-F238E27FC236}">
                    <a16:creationId xmlns:a16="http://schemas.microsoft.com/office/drawing/2014/main" xmlns="" id="{343AD9EF-CCC0-412C-81AD-B26E7C2EF4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6" y="3360"/>
                <a:ext cx="618" cy="624"/>
              </a:xfrm>
              <a:prstGeom prst="rect">
                <a:avLst/>
              </a:prstGeom>
              <a:solidFill>
                <a:srgbClr val="660066"/>
              </a:solidFill>
              <a:ln w="9525">
                <a:solidFill>
                  <a:srgbClr val="660066"/>
                </a:solidFill>
                <a:miter lim="800000"/>
                <a:headEnd/>
                <a:tailEnd/>
              </a:ln>
            </p:spPr>
          </p:pic>
        </p:grpSp>
        <p:grpSp>
          <p:nvGrpSpPr>
            <p:cNvPr id="10" name="Group 89">
              <a:extLst>
                <a:ext uri="{FF2B5EF4-FFF2-40B4-BE49-F238E27FC236}">
                  <a16:creationId xmlns:a16="http://schemas.microsoft.com/office/drawing/2014/main" xmlns="" id="{F2DF73FC-E491-44FA-A6B3-37631D05324A}"/>
                </a:ext>
              </a:extLst>
            </p:cNvPr>
            <p:cNvGrpSpPr>
              <a:grpSpLocks/>
            </p:cNvGrpSpPr>
            <p:nvPr/>
          </p:nvGrpSpPr>
          <p:grpSpPr bwMode="auto">
            <a:xfrm>
              <a:off x="2757" y="1824"/>
              <a:ext cx="1179" cy="624"/>
              <a:chOff x="1392" y="960"/>
              <a:chExt cx="1179" cy="624"/>
            </a:xfrm>
          </p:grpSpPr>
          <p:pic>
            <p:nvPicPr>
              <p:cNvPr id="30" name="Picture 45" descr="Go to fullsize image">
                <a:hlinkClick r:id="rId6"/>
                <a:extLst>
                  <a:ext uri="{FF2B5EF4-FFF2-40B4-BE49-F238E27FC236}">
                    <a16:creationId xmlns:a16="http://schemas.microsoft.com/office/drawing/2014/main" xmlns="" id="{8AF77582-E6F7-4419-A115-FAB333ACC92D}"/>
                  </a:ext>
                </a:extLst>
              </p:cNvPr>
              <p:cNvPicPr>
                <a:picLocks noChangeAspect="1" noChangeArrowheads="1"/>
              </p:cNvPicPr>
              <p:nvPr/>
            </p:nvPicPr>
            <p:blipFill>
              <a:blip r:embed="rId7">
                <a:clrChange>
                  <a:clrFrom>
                    <a:srgbClr val="BE8C73"/>
                  </a:clrFrom>
                  <a:clrTo>
                    <a:srgbClr val="BE8C73">
                      <a:alpha val="0"/>
                    </a:srgbClr>
                  </a:clrTo>
                </a:clrChange>
                <a:lum contrast="12000"/>
                <a:extLst>
                  <a:ext uri="{28A0092B-C50C-407E-A947-70E740481C1C}">
                    <a14:useLocalDpi xmlns:a14="http://schemas.microsoft.com/office/drawing/2010/main" val="0"/>
                  </a:ext>
                </a:extLst>
              </a:blip>
              <a:srcRect/>
              <a:stretch>
                <a:fillRect/>
              </a:stretch>
            </p:blipFill>
            <p:spPr bwMode="auto">
              <a:xfrm>
                <a:off x="1392" y="960"/>
                <a:ext cx="624" cy="624"/>
              </a:xfrm>
              <a:prstGeom prst="rect">
                <a:avLst/>
              </a:prstGeom>
              <a:solidFill>
                <a:srgbClr val="CC0000"/>
              </a:solidFill>
              <a:ln w="9525">
                <a:solidFill>
                  <a:srgbClr val="FF0000"/>
                </a:solidFill>
                <a:miter lim="800000"/>
                <a:headEnd/>
                <a:tailEnd/>
              </a:ln>
            </p:spPr>
          </p:pic>
          <p:pic>
            <p:nvPicPr>
              <p:cNvPr id="31" name="Picture 50" descr="cm1">
                <a:extLst>
                  <a:ext uri="{FF2B5EF4-FFF2-40B4-BE49-F238E27FC236}">
                    <a16:creationId xmlns:a16="http://schemas.microsoft.com/office/drawing/2014/main" xmlns="" id="{18B536B8-5467-4556-BC8C-84F4311C3F6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111" t="4930" r="1111" b="4930"/>
              <a:stretch>
                <a:fillRect/>
              </a:stretch>
            </p:blipFill>
            <p:spPr bwMode="auto">
              <a:xfrm>
                <a:off x="2016" y="960"/>
                <a:ext cx="555" cy="624"/>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11" name="Group 90">
              <a:extLst>
                <a:ext uri="{FF2B5EF4-FFF2-40B4-BE49-F238E27FC236}">
                  <a16:creationId xmlns:a16="http://schemas.microsoft.com/office/drawing/2014/main" xmlns="" id="{EA9DC46E-8CBE-43A4-A100-0732F2001257}"/>
                </a:ext>
              </a:extLst>
            </p:cNvPr>
            <p:cNvGrpSpPr>
              <a:grpSpLocks/>
            </p:cNvGrpSpPr>
            <p:nvPr/>
          </p:nvGrpSpPr>
          <p:grpSpPr bwMode="auto">
            <a:xfrm>
              <a:off x="3504" y="2496"/>
              <a:ext cx="1152" cy="624"/>
              <a:chOff x="2640" y="1968"/>
              <a:chExt cx="1152" cy="624"/>
            </a:xfrm>
          </p:grpSpPr>
          <p:sp>
            <p:nvSpPr>
              <p:cNvPr id="27" name="Rectangle 61">
                <a:extLst>
                  <a:ext uri="{FF2B5EF4-FFF2-40B4-BE49-F238E27FC236}">
                    <a16:creationId xmlns:a16="http://schemas.microsoft.com/office/drawing/2014/main" xmlns="" id="{B4479F5F-43E7-4A51-A264-02FD9FB76668}"/>
                  </a:ext>
                </a:extLst>
              </p:cNvPr>
              <p:cNvSpPr>
                <a:spLocks noChangeArrowheads="1"/>
              </p:cNvSpPr>
              <p:nvPr/>
            </p:nvSpPr>
            <p:spPr bwMode="auto">
              <a:xfrm>
                <a:off x="2640" y="1968"/>
                <a:ext cx="624" cy="624"/>
              </a:xfrm>
              <a:prstGeom prst="rect">
                <a:avLst/>
              </a:prstGeom>
              <a:solidFill>
                <a:srgbClr val="FF9933"/>
              </a:solidFill>
              <a:ln w="9525">
                <a:solidFill>
                  <a:srgbClr val="FF9933"/>
                </a:solidFill>
                <a:miter lim="800000"/>
                <a:headEnd/>
                <a:tailEnd/>
              </a:ln>
            </p:spPr>
            <p:txBody>
              <a:bodyPr wrap="none" anchor="ct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PH" altLang="en-US" sz="18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28" name="Picture 60" descr="logo">
                <a:extLst>
                  <a:ext uri="{FF2B5EF4-FFF2-40B4-BE49-F238E27FC236}">
                    <a16:creationId xmlns:a16="http://schemas.microsoft.com/office/drawing/2014/main" xmlns="" id="{CFE73737-827A-4083-9F55-000DBD6628D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40" y="1968"/>
                <a:ext cx="576" cy="624"/>
              </a:xfrm>
              <a:prstGeom prst="rect">
                <a:avLst/>
              </a:prstGeom>
              <a:solidFill>
                <a:srgbClr val="FF9933"/>
              </a:solidFill>
              <a:ln w="9525">
                <a:solidFill>
                  <a:srgbClr val="FF9933"/>
                </a:solidFill>
                <a:miter lim="800000"/>
                <a:headEnd/>
                <a:tailEnd/>
              </a:ln>
            </p:spPr>
          </p:pic>
          <p:pic>
            <p:nvPicPr>
              <p:cNvPr id="29" name="Picture 66" descr="anonymous-courage-fireman-with-axe-2405504">
                <a:extLst>
                  <a:ext uri="{FF2B5EF4-FFF2-40B4-BE49-F238E27FC236}">
                    <a16:creationId xmlns:a16="http://schemas.microsoft.com/office/drawing/2014/main" xmlns="" id="{3D811A1A-5297-43FF-87E3-59FB3B7F50E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10001" t="12697" r="10001" b="16191"/>
              <a:stretch>
                <a:fillRect/>
              </a:stretch>
            </p:blipFill>
            <p:spPr bwMode="auto">
              <a:xfrm>
                <a:off x="3216" y="1968"/>
                <a:ext cx="576" cy="624"/>
              </a:xfrm>
              <a:prstGeom prst="rect">
                <a:avLst/>
              </a:prstGeom>
              <a:noFill/>
              <a:ln w="9525">
                <a:solidFill>
                  <a:srgbClr val="FF9933"/>
                </a:solidFill>
                <a:miter lim="800000"/>
                <a:headEnd/>
                <a:tailEnd/>
              </a:ln>
              <a:extLst>
                <a:ext uri="{909E8E84-426E-40DD-AFC4-6F175D3DCCD1}">
                  <a14:hiddenFill xmlns:a14="http://schemas.microsoft.com/office/drawing/2010/main">
                    <a:solidFill>
                      <a:srgbClr val="FFFFFF"/>
                    </a:solidFill>
                  </a14:hiddenFill>
                </a:ext>
              </a:extLst>
            </p:spPr>
          </p:pic>
        </p:grpSp>
        <p:pic>
          <p:nvPicPr>
            <p:cNvPr id="12" name="Picture 68" descr="pnp">
              <a:extLst>
                <a:ext uri="{FF2B5EF4-FFF2-40B4-BE49-F238E27FC236}">
                  <a16:creationId xmlns:a16="http://schemas.microsoft.com/office/drawing/2014/main" xmlns="" id="{46D3D097-8415-4B86-82FC-0EAAD8D0067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2" y="2496"/>
              <a:ext cx="1152" cy="62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13" name="Group 87">
              <a:extLst>
                <a:ext uri="{FF2B5EF4-FFF2-40B4-BE49-F238E27FC236}">
                  <a16:creationId xmlns:a16="http://schemas.microsoft.com/office/drawing/2014/main" xmlns="" id="{0009B468-CCD2-49C8-A18D-D5EA631B164E}"/>
                </a:ext>
              </a:extLst>
            </p:cNvPr>
            <p:cNvGrpSpPr>
              <a:grpSpLocks/>
            </p:cNvGrpSpPr>
            <p:nvPr/>
          </p:nvGrpSpPr>
          <p:grpSpPr bwMode="auto">
            <a:xfrm>
              <a:off x="4080" y="1824"/>
              <a:ext cx="1200" cy="624"/>
              <a:chOff x="1392" y="2208"/>
              <a:chExt cx="1152" cy="576"/>
            </a:xfrm>
          </p:grpSpPr>
          <p:pic>
            <p:nvPicPr>
              <p:cNvPr id="25" name="Picture 70" descr="PCG">
                <a:extLst>
                  <a:ext uri="{FF2B5EF4-FFF2-40B4-BE49-F238E27FC236}">
                    <a16:creationId xmlns:a16="http://schemas.microsoft.com/office/drawing/2014/main" xmlns="" id="{3501FBF3-2023-4AF6-835A-FC9708D2A6F8}"/>
                  </a:ext>
                </a:extLst>
              </p:cNvPr>
              <p:cNvPicPr>
                <a:picLocks noChangeAspect="1" noChangeArrowheads="1"/>
              </p:cNvPicPr>
              <p:nvPr/>
            </p:nvPicPr>
            <p:blipFill>
              <a:blip r:embed="rId12">
                <a:clrChange>
                  <a:clrFrom>
                    <a:srgbClr val="FFFFFD"/>
                  </a:clrFrom>
                  <a:clrTo>
                    <a:srgbClr val="FFFFFD">
                      <a:alpha val="0"/>
                    </a:srgbClr>
                  </a:clrTo>
                </a:clrChange>
                <a:extLst>
                  <a:ext uri="{28A0092B-C50C-407E-A947-70E740481C1C}">
                    <a14:useLocalDpi xmlns:a14="http://schemas.microsoft.com/office/drawing/2010/main" val="0"/>
                  </a:ext>
                </a:extLst>
              </a:blip>
              <a:srcRect/>
              <a:stretch>
                <a:fillRect/>
              </a:stretch>
            </p:blipFill>
            <p:spPr bwMode="auto">
              <a:xfrm>
                <a:off x="1392" y="2208"/>
                <a:ext cx="588" cy="576"/>
              </a:xfrm>
              <a:prstGeom prst="rect">
                <a:avLst/>
              </a:prstGeom>
              <a:solidFill>
                <a:srgbClr val="FFFFFF"/>
              </a:solidFill>
              <a:ln w="9525">
                <a:solidFill>
                  <a:srgbClr val="FFFFFF"/>
                </a:solidFill>
                <a:miter lim="800000"/>
                <a:headEnd/>
                <a:tailEnd/>
              </a:ln>
            </p:spPr>
          </p:pic>
          <p:pic>
            <p:nvPicPr>
              <p:cNvPr id="26" name="Picture 72" descr="SGE">
                <a:extLst>
                  <a:ext uri="{FF2B5EF4-FFF2-40B4-BE49-F238E27FC236}">
                    <a16:creationId xmlns:a16="http://schemas.microsoft.com/office/drawing/2014/main" xmlns="" id="{B6B2FF58-8FA3-4BBF-96C4-102DDA28710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1021" t="1173" r="1021" b="1173"/>
              <a:stretch>
                <a:fillRect/>
              </a:stretch>
            </p:blipFill>
            <p:spPr bwMode="auto">
              <a:xfrm>
                <a:off x="1968" y="2208"/>
                <a:ext cx="576" cy="576"/>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14" name="Group 88">
              <a:extLst>
                <a:ext uri="{FF2B5EF4-FFF2-40B4-BE49-F238E27FC236}">
                  <a16:creationId xmlns:a16="http://schemas.microsoft.com/office/drawing/2014/main" xmlns="" id="{9EFDB0DB-26EB-42A6-8FB8-C006EEC5C12D}"/>
                </a:ext>
              </a:extLst>
            </p:cNvPr>
            <p:cNvGrpSpPr>
              <a:grpSpLocks/>
            </p:cNvGrpSpPr>
            <p:nvPr/>
          </p:nvGrpSpPr>
          <p:grpSpPr bwMode="auto">
            <a:xfrm>
              <a:off x="1344" y="1824"/>
              <a:ext cx="1248" cy="624"/>
              <a:chOff x="1392" y="2928"/>
              <a:chExt cx="1248" cy="624"/>
            </a:xfrm>
          </p:grpSpPr>
          <p:pic>
            <p:nvPicPr>
              <p:cNvPr id="23" name="Picture 76" descr="Back to PAF home page">
                <a:hlinkClick r:id="rId14"/>
                <a:extLst>
                  <a:ext uri="{FF2B5EF4-FFF2-40B4-BE49-F238E27FC236}">
                    <a16:creationId xmlns:a16="http://schemas.microsoft.com/office/drawing/2014/main" xmlns="" id="{A515F064-8706-4A94-A0D4-12363F823423}"/>
                  </a:ext>
                </a:extLst>
              </p:cNvPr>
              <p:cNvPicPr>
                <a:picLocks noChangeAspect="1" noChangeArrowheads="1"/>
              </p:cNvPicPr>
              <p:nvPr/>
            </p:nvPicPr>
            <p:blipFill>
              <a:blip r:embed="rId1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392" y="2928"/>
                <a:ext cx="624" cy="624"/>
              </a:xfrm>
              <a:prstGeom prst="rect">
                <a:avLst/>
              </a:prstGeom>
              <a:solidFill>
                <a:srgbClr val="FFFF00"/>
              </a:solidFill>
              <a:ln w="9525">
                <a:solidFill>
                  <a:srgbClr val="000066"/>
                </a:solidFill>
                <a:miter lim="800000"/>
                <a:headEnd/>
                <a:tailEnd/>
              </a:ln>
            </p:spPr>
          </p:pic>
          <p:pic>
            <p:nvPicPr>
              <p:cNvPr id="24" name="Picture 80" descr="3A%26S-Air-Airplanes">
                <a:extLst>
                  <a:ext uri="{FF2B5EF4-FFF2-40B4-BE49-F238E27FC236}">
                    <a16:creationId xmlns:a16="http://schemas.microsoft.com/office/drawing/2014/main" xmlns="" id="{4AD65660-9A9B-44DF-9E4F-D7B601EE225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r="15790"/>
              <a:stretch>
                <a:fillRect/>
              </a:stretch>
            </p:blipFill>
            <p:spPr bwMode="auto">
              <a:xfrm>
                <a:off x="2016" y="2928"/>
                <a:ext cx="624" cy="624"/>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15" name="Group 86">
              <a:extLst>
                <a:ext uri="{FF2B5EF4-FFF2-40B4-BE49-F238E27FC236}">
                  <a16:creationId xmlns:a16="http://schemas.microsoft.com/office/drawing/2014/main" xmlns="" id="{60C341D2-98BB-40E5-BC8D-46EE4E13967D}"/>
                </a:ext>
              </a:extLst>
            </p:cNvPr>
            <p:cNvGrpSpPr>
              <a:grpSpLocks/>
            </p:cNvGrpSpPr>
            <p:nvPr/>
          </p:nvGrpSpPr>
          <p:grpSpPr bwMode="auto">
            <a:xfrm>
              <a:off x="2016" y="2496"/>
              <a:ext cx="1296" cy="624"/>
              <a:chOff x="3504" y="1344"/>
              <a:chExt cx="1296" cy="624"/>
            </a:xfrm>
          </p:grpSpPr>
          <p:grpSp>
            <p:nvGrpSpPr>
              <p:cNvPr id="19" name="Group 58">
                <a:extLst>
                  <a:ext uri="{FF2B5EF4-FFF2-40B4-BE49-F238E27FC236}">
                    <a16:creationId xmlns:a16="http://schemas.microsoft.com/office/drawing/2014/main" xmlns="" id="{1907A2C8-6E52-4E71-9E31-FE4023511734}"/>
                  </a:ext>
                </a:extLst>
              </p:cNvPr>
              <p:cNvGrpSpPr>
                <a:grpSpLocks/>
              </p:cNvGrpSpPr>
              <p:nvPr/>
            </p:nvGrpSpPr>
            <p:grpSpPr bwMode="auto">
              <a:xfrm>
                <a:off x="3504" y="1344"/>
                <a:ext cx="624" cy="624"/>
                <a:chOff x="3648" y="1056"/>
                <a:chExt cx="1248" cy="1200"/>
              </a:xfrm>
            </p:grpSpPr>
            <p:pic>
              <p:nvPicPr>
                <p:cNvPr id="21" name="Picture 54" descr="bjmp-front_05">
                  <a:extLst>
                    <a:ext uri="{FF2B5EF4-FFF2-40B4-BE49-F238E27FC236}">
                      <a16:creationId xmlns:a16="http://schemas.microsoft.com/office/drawing/2014/main" xmlns="" id="{742EE506-7187-476A-8262-C8B36FDA7AC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l="21805" b="15152"/>
                <a:stretch>
                  <a:fillRect/>
                </a:stretch>
              </p:blipFill>
              <p:spPr bwMode="auto">
                <a:xfrm>
                  <a:off x="3648" y="1584"/>
                  <a:ext cx="1248" cy="672"/>
                </a:xfrm>
                <a:prstGeom prst="rect">
                  <a:avLst/>
                </a:prstGeom>
                <a:noFill/>
                <a:ln w="9525">
                  <a:solidFill>
                    <a:srgbClr val="333333"/>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56" descr="bjmp-front_01">
                  <a:extLst>
                    <a:ext uri="{FF2B5EF4-FFF2-40B4-BE49-F238E27FC236}">
                      <a16:creationId xmlns:a16="http://schemas.microsoft.com/office/drawing/2014/main" xmlns="" id="{A07996FB-7963-4C3B-AC3D-C472A13DA53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l="21805" t="29851" b="-1492"/>
                <a:stretch>
                  <a:fillRect/>
                </a:stretch>
              </p:blipFill>
              <p:spPr bwMode="auto">
                <a:xfrm>
                  <a:off x="3648" y="1056"/>
                  <a:ext cx="1248" cy="576"/>
                </a:xfrm>
                <a:prstGeom prst="rect">
                  <a:avLst/>
                </a:prstGeom>
                <a:noFill/>
                <a:ln w="9525">
                  <a:solidFill>
                    <a:srgbClr val="333333"/>
                  </a:solidFill>
                  <a:miter lim="800000"/>
                  <a:headEnd/>
                  <a:tailEnd/>
                </a:ln>
                <a:extLst>
                  <a:ext uri="{909E8E84-426E-40DD-AFC4-6F175D3DCCD1}">
                    <a14:hiddenFill xmlns:a14="http://schemas.microsoft.com/office/drawing/2010/main">
                      <a:solidFill>
                        <a:srgbClr val="FFFFFF"/>
                      </a:solidFill>
                    </a14:hiddenFill>
                  </a:ext>
                </a:extLst>
              </p:spPr>
            </p:pic>
          </p:grpSp>
          <p:pic>
            <p:nvPicPr>
              <p:cNvPr id="20" name="Picture 82" descr="bjmpkeyoff">
                <a:extLst>
                  <a:ext uri="{FF2B5EF4-FFF2-40B4-BE49-F238E27FC236}">
                    <a16:creationId xmlns:a16="http://schemas.microsoft.com/office/drawing/2014/main" xmlns="" id="{305E6AEA-3C13-467C-A7D5-5B8EE37FB574}"/>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b="17131"/>
              <a:stretch>
                <a:fillRect/>
              </a:stretch>
            </p:blipFill>
            <p:spPr bwMode="auto">
              <a:xfrm>
                <a:off x="4128" y="1344"/>
                <a:ext cx="672" cy="624"/>
              </a:xfrm>
              <a:prstGeom prst="rect">
                <a:avLst/>
              </a:prstGeom>
              <a:noFill/>
              <a:ln w="9525">
                <a:solidFill>
                  <a:srgbClr val="333333"/>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16" name="Group 85">
              <a:extLst>
                <a:ext uri="{FF2B5EF4-FFF2-40B4-BE49-F238E27FC236}">
                  <a16:creationId xmlns:a16="http://schemas.microsoft.com/office/drawing/2014/main" xmlns="" id="{F5297953-68CE-4E26-89DC-FEB2B1490835}"/>
                </a:ext>
              </a:extLst>
            </p:cNvPr>
            <p:cNvGrpSpPr>
              <a:grpSpLocks/>
            </p:cNvGrpSpPr>
            <p:nvPr/>
          </p:nvGrpSpPr>
          <p:grpSpPr bwMode="auto">
            <a:xfrm>
              <a:off x="1968" y="3168"/>
              <a:ext cx="1404" cy="624"/>
              <a:chOff x="3504" y="528"/>
              <a:chExt cx="1404" cy="624"/>
            </a:xfrm>
          </p:grpSpPr>
          <p:pic>
            <p:nvPicPr>
              <p:cNvPr id="17" name="Picture 49" descr="dept_logo">
                <a:extLst>
                  <a:ext uri="{FF2B5EF4-FFF2-40B4-BE49-F238E27FC236}">
                    <a16:creationId xmlns:a16="http://schemas.microsoft.com/office/drawing/2014/main" xmlns="" id="{D47ADBCD-E3CC-44ED-AE51-9ACCB6055CE7}"/>
                  </a:ext>
                </a:extLst>
              </p:cNvPr>
              <p:cNvPicPr>
                <a:picLocks noChangeAspect="1" noChangeArrowheads="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04" y="528"/>
                <a:ext cx="624" cy="624"/>
              </a:xfrm>
              <a:prstGeom prst="rect">
                <a:avLst/>
              </a:prstGeom>
              <a:solidFill>
                <a:srgbClr val="66FFFF"/>
              </a:solidFill>
              <a:ln w="9525">
                <a:solidFill>
                  <a:srgbClr val="66FFFF"/>
                </a:solidFill>
                <a:miter lim="800000"/>
                <a:headEnd/>
                <a:tailEnd/>
              </a:ln>
            </p:spPr>
          </p:pic>
          <p:pic>
            <p:nvPicPr>
              <p:cNvPr id="18" name="Picture 84" descr="ghq">
                <a:extLst>
                  <a:ext uri="{FF2B5EF4-FFF2-40B4-BE49-F238E27FC236}">
                    <a16:creationId xmlns:a16="http://schemas.microsoft.com/office/drawing/2014/main" xmlns="" id="{A1626723-F475-4D52-B76E-DDAE9E293B1B}"/>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128" y="528"/>
                <a:ext cx="780" cy="624"/>
              </a:xfrm>
              <a:prstGeom prst="rect">
                <a:avLst/>
              </a:prstGeom>
              <a:noFill/>
              <a:ln w="9525">
                <a:solidFill>
                  <a:srgbClr val="66FFFF"/>
                </a:solidFill>
                <a:miter lim="800000"/>
                <a:headEnd/>
                <a:tailEnd/>
              </a:ln>
              <a:extLst>
                <a:ext uri="{909E8E84-426E-40DD-AFC4-6F175D3DCCD1}">
                  <a14:hiddenFill xmlns:a14="http://schemas.microsoft.com/office/drawing/2010/main">
                    <a:solidFill>
                      <a:srgbClr val="FFFFFF"/>
                    </a:solidFill>
                  </a14:hiddenFill>
                </a:ext>
              </a:extLst>
            </p:spPr>
          </p:pic>
        </p:grpSp>
      </p:grpSp>
      <p:sp>
        <p:nvSpPr>
          <p:cNvPr id="34" name="TextBox 33">
            <a:extLst>
              <a:ext uri="{FF2B5EF4-FFF2-40B4-BE49-F238E27FC236}">
                <a16:creationId xmlns:a16="http://schemas.microsoft.com/office/drawing/2014/main" xmlns="" id="{B25FA3C0-E8EB-407E-98DA-E5266FFC6849}"/>
              </a:ext>
            </a:extLst>
          </p:cNvPr>
          <p:cNvSpPr txBox="1"/>
          <p:nvPr/>
        </p:nvSpPr>
        <p:spPr>
          <a:xfrm>
            <a:off x="3322192" y="5680988"/>
            <a:ext cx="6003756" cy="1323439"/>
          </a:xfrm>
          <a:prstGeom prst="rect">
            <a:avLst/>
          </a:prstGeom>
          <a:noFill/>
        </p:spPr>
        <p:txBody>
          <a:bodyPr wrap="square" rtlCol="0">
            <a:spAutoFit/>
          </a:bodyPr>
          <a:lstStyle/>
          <a:p>
            <a:pPr lvl="0" algn="ctr"/>
            <a:r>
              <a:rPr lang="en-PH" sz="6000" b="1" dirty="0" err="1">
                <a:ln w="0"/>
                <a:solidFill>
                  <a:schemeClr val="accent2"/>
                </a:solidFill>
                <a:effectLst>
                  <a:outerShdw blurRad="38100" dist="38100" dir="2700000" algn="tl">
                    <a:srgbClr val="000000">
                      <a:alpha val="43137"/>
                    </a:srgbClr>
                  </a:outerShdw>
                  <a:reflection blurRad="6350" stA="53000" endA="300" endPos="35500" dir="5400000" sy="-90000" algn="bl" rotWithShape="0"/>
                </a:effectLst>
                <a:latin typeface="Monotype Corsiva" panose="03010101010201010101" pitchFamily="66" charset="0"/>
                <a:cs typeface="Arial" panose="020B0604020202020204" pitchFamily="34" charset="0"/>
              </a:rPr>
              <a:t>Buhay</a:t>
            </a:r>
            <a:r>
              <a:rPr lang="en-PH" sz="6000" b="1" dirty="0">
                <a:ln w="0"/>
                <a:solidFill>
                  <a:schemeClr val="accent2"/>
                </a:solidFill>
                <a:effectLst>
                  <a:outerShdw blurRad="38100" dist="38100" dir="2700000" algn="tl">
                    <a:srgbClr val="000000">
                      <a:alpha val="43137"/>
                    </a:srgbClr>
                  </a:outerShdw>
                  <a:reflection blurRad="6350" stA="53000" endA="300" endPos="35500" dir="5400000" sy="-90000" algn="bl" rotWithShape="0"/>
                </a:effectLst>
                <a:latin typeface="Monotype Corsiva" panose="03010101010201010101" pitchFamily="66" charset="0"/>
                <a:cs typeface="Arial" panose="020B0604020202020204" pitchFamily="34" charset="0"/>
              </a:rPr>
              <a:t> </a:t>
            </a:r>
            <a:r>
              <a:rPr lang="en-PH" sz="6000" b="1" dirty="0" err="1">
                <a:ln w="0"/>
                <a:solidFill>
                  <a:schemeClr val="accent2"/>
                </a:solidFill>
                <a:effectLst>
                  <a:outerShdw blurRad="38100" dist="38100" dir="2700000" algn="tl">
                    <a:srgbClr val="000000">
                      <a:alpha val="43137"/>
                    </a:srgbClr>
                  </a:outerShdw>
                  <a:reflection blurRad="6350" stA="53000" endA="300" endPos="35500" dir="5400000" sy="-90000" algn="bl" rotWithShape="0"/>
                </a:effectLst>
                <a:latin typeface="Monotype Corsiva" panose="03010101010201010101" pitchFamily="66" charset="0"/>
                <a:cs typeface="Arial" panose="020B0604020202020204" pitchFamily="34" charset="0"/>
              </a:rPr>
              <a:t>na</a:t>
            </a:r>
            <a:r>
              <a:rPr lang="en-PH" sz="6000" b="1" dirty="0">
                <a:ln w="0"/>
                <a:solidFill>
                  <a:schemeClr val="accent2"/>
                </a:solidFill>
                <a:effectLst>
                  <a:outerShdw blurRad="38100" dist="38100" dir="2700000" algn="tl">
                    <a:srgbClr val="000000">
                      <a:alpha val="43137"/>
                    </a:srgbClr>
                  </a:outerShdw>
                  <a:reflection blurRad="6350" stA="53000" endA="300" endPos="35500" dir="5400000" sy="-90000" algn="bl" rotWithShape="0"/>
                </a:effectLst>
                <a:latin typeface="Monotype Corsiva" panose="03010101010201010101" pitchFamily="66" charset="0"/>
                <a:cs typeface="Arial" panose="020B0604020202020204" pitchFamily="34" charset="0"/>
              </a:rPr>
              <a:t> </a:t>
            </a:r>
            <a:r>
              <a:rPr lang="en-PH" sz="6000" b="1" dirty="0" err="1">
                <a:ln w="0"/>
                <a:solidFill>
                  <a:schemeClr val="accent2"/>
                </a:solidFill>
                <a:effectLst>
                  <a:outerShdw blurRad="38100" dist="38100" dir="2700000" algn="tl">
                    <a:srgbClr val="000000">
                      <a:alpha val="43137"/>
                    </a:srgbClr>
                  </a:outerShdw>
                  <a:reflection blurRad="6350" stA="53000" endA="300" endPos="35500" dir="5400000" sy="-90000" algn="bl" rotWithShape="0"/>
                </a:effectLst>
                <a:latin typeface="Monotype Corsiva" panose="03010101010201010101" pitchFamily="66" charset="0"/>
                <a:cs typeface="Arial" panose="020B0604020202020204" pitchFamily="34" charset="0"/>
              </a:rPr>
              <a:t>Panatag</a:t>
            </a:r>
            <a:endParaRPr lang="en-PH" sz="6000" b="1" dirty="0">
              <a:ln w="0"/>
              <a:solidFill>
                <a:schemeClr val="accent2"/>
              </a:solidFill>
              <a:effectLst>
                <a:outerShdw blurRad="38100" dist="38100" dir="2700000" algn="tl">
                  <a:srgbClr val="000000">
                    <a:alpha val="43137"/>
                  </a:srgbClr>
                </a:outerShdw>
                <a:reflection blurRad="6350" stA="53000" endA="300" endPos="35500" dir="5400000" sy="-90000" algn="bl" rotWithShape="0"/>
              </a:effectLst>
              <a:latin typeface="Monotype Corsiva" panose="03010101010201010101" pitchFamily="66" charset="0"/>
              <a:cs typeface="Arial" panose="020B0604020202020204" pitchFamily="34" charset="0"/>
            </a:endParaRPr>
          </a:p>
          <a:p>
            <a:endParaRPr lang="en-PH" sz="2000" b="1" u="sng" dirty="0">
              <a:ln w="0"/>
              <a:solidFill>
                <a:schemeClr val="accent2">
                  <a:lumMod val="75000"/>
                </a:schemeClr>
              </a:solidFill>
              <a:effectLst>
                <a:reflection blurRad="6350" stA="53000" endA="300" endPos="35500" dir="5400000" sy="-90000" algn="bl" rotWithShape="0"/>
              </a:effectLst>
              <a:latin typeface="Monotype Corsiva" panose="03010101010201010101" pitchFamily="66" charset="0"/>
              <a:cs typeface="Arial" panose="020B0604020202020204" pitchFamily="34" charset="0"/>
            </a:endParaRPr>
          </a:p>
        </p:txBody>
      </p:sp>
    </p:spTree>
    <p:extLst>
      <p:ext uri="{BB962C8B-B14F-4D97-AF65-F5344CB8AC3E}">
        <p14:creationId xmlns:p14="http://schemas.microsoft.com/office/powerpoint/2010/main" val="34067575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5E982D-41BE-4C72-9B96-75BC0C989B77}"/>
              </a:ext>
            </a:extLst>
          </p:cNvPr>
          <p:cNvSpPr>
            <a:spLocks noGrp="1"/>
          </p:cNvSpPr>
          <p:nvPr>
            <p:ph type="title"/>
          </p:nvPr>
        </p:nvSpPr>
        <p:spPr/>
        <p:txBody>
          <a:bodyPr/>
          <a:lstStyle/>
          <a:p>
            <a:endParaRPr lang="en-PH"/>
          </a:p>
        </p:txBody>
      </p:sp>
      <p:sp>
        <p:nvSpPr>
          <p:cNvPr id="6" name="TextBox 5">
            <a:extLst>
              <a:ext uri="{FF2B5EF4-FFF2-40B4-BE49-F238E27FC236}">
                <a16:creationId xmlns:a16="http://schemas.microsoft.com/office/drawing/2014/main" xmlns="" id="{1E212A3C-BA29-4146-9BFF-356C432376A7}"/>
              </a:ext>
            </a:extLst>
          </p:cNvPr>
          <p:cNvSpPr txBox="1"/>
          <p:nvPr/>
        </p:nvSpPr>
        <p:spPr>
          <a:xfrm>
            <a:off x="0" y="806117"/>
            <a:ext cx="12191999" cy="6051883"/>
          </a:xfrm>
          <a:prstGeom prst="rect">
            <a:avLst/>
          </a:prstGeom>
          <a:solidFill>
            <a:schemeClr val="accent6">
              <a:lumMod val="20000"/>
              <a:lumOff val="80000"/>
            </a:schemeClr>
          </a:solidFill>
        </p:spPr>
        <p:txBody>
          <a:bodyPr wrap="square" rtlCol="0">
            <a:spAutoFit/>
          </a:bodyPr>
          <a:lstStyle/>
          <a:p>
            <a:endParaRPr lang="en-PH" dirty="0"/>
          </a:p>
        </p:txBody>
      </p:sp>
      <p:pic>
        <p:nvPicPr>
          <p:cNvPr id="5" name="Content Placeholder 4">
            <a:extLst>
              <a:ext uri="{FF2B5EF4-FFF2-40B4-BE49-F238E27FC236}">
                <a16:creationId xmlns:a16="http://schemas.microsoft.com/office/drawing/2014/main" xmlns="" id="{6161FFE0-1F9D-408F-BEEB-3753E7F0DBE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
            <a:ext cx="12192000" cy="2406316"/>
          </a:xfrm>
        </p:spPr>
      </p:pic>
      <p:pic>
        <p:nvPicPr>
          <p:cNvPr id="7" name="Picture 6">
            <a:extLst>
              <a:ext uri="{FF2B5EF4-FFF2-40B4-BE49-F238E27FC236}">
                <a16:creationId xmlns:a16="http://schemas.microsoft.com/office/drawing/2014/main" xmlns="" id="{A54C2A51-6EDC-44B2-A3EE-E724E68183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395327"/>
            <a:ext cx="12191998" cy="4462673"/>
          </a:xfrm>
          <a:prstGeom prst="rect">
            <a:avLst/>
          </a:prstGeom>
        </p:spPr>
      </p:pic>
      <p:sp>
        <p:nvSpPr>
          <p:cNvPr id="8" name="Rectangle 7">
            <a:extLst>
              <a:ext uri="{FF2B5EF4-FFF2-40B4-BE49-F238E27FC236}">
                <a16:creationId xmlns:a16="http://schemas.microsoft.com/office/drawing/2014/main" xmlns="" id="{D2AED986-D289-4E14-AF94-50AF90F432D0}"/>
              </a:ext>
            </a:extLst>
          </p:cNvPr>
          <p:cNvSpPr/>
          <p:nvPr/>
        </p:nvSpPr>
        <p:spPr>
          <a:xfrm>
            <a:off x="2" y="2395325"/>
            <a:ext cx="12191998" cy="4462673"/>
          </a:xfrm>
          <a:prstGeom prst="rect">
            <a:avLst/>
          </a:prstGeom>
          <a:solidFill>
            <a:sysClr val="window" lastClr="FFFFFF">
              <a:alpha val="79000"/>
            </a:sysClr>
          </a:solidFill>
          <a:ln w="25400" cap="flat" cmpd="sng" algn="ctr">
            <a:noFill/>
            <a:prstDash val="solid"/>
          </a:ln>
          <a:effectLst/>
        </p:spPr>
        <p:txBody>
          <a:bodyPr rtlCol="0" anchor="ctr"/>
          <a:lstStyle/>
          <a:p>
            <a:pPr algn="ctr">
              <a:spcBef>
                <a:spcPts val="600"/>
              </a:spcBef>
              <a:defRPr/>
            </a:pPr>
            <a:endParaRPr lang="en-PH" sz="3600" i="1" dirty="0">
              <a:solidFill>
                <a:srgbClr val="70AD47">
                  <a:lumMod val="75000"/>
                </a:srgbClr>
              </a:solidFill>
              <a:latin typeface="HelveticaNeueLT Com 65 Md" panose="020B0804020202020204"/>
              <a:cs typeface="Arial" panose="020B0604020202020204" pitchFamily="34" charset="0"/>
            </a:endParaRPr>
          </a:p>
        </p:txBody>
      </p:sp>
      <p:sp>
        <p:nvSpPr>
          <p:cNvPr id="9" name="TextBox 8">
            <a:extLst>
              <a:ext uri="{FF2B5EF4-FFF2-40B4-BE49-F238E27FC236}">
                <a16:creationId xmlns:a16="http://schemas.microsoft.com/office/drawing/2014/main" xmlns="" id="{F068F615-C65F-4FB0-9917-60858F599A07}"/>
              </a:ext>
            </a:extLst>
          </p:cNvPr>
          <p:cNvSpPr txBox="1"/>
          <p:nvPr/>
        </p:nvSpPr>
        <p:spPr>
          <a:xfrm>
            <a:off x="1348740" y="2771441"/>
            <a:ext cx="8936966" cy="2585323"/>
          </a:xfrm>
          <a:prstGeom prst="rect">
            <a:avLst/>
          </a:prstGeom>
          <a:noFill/>
        </p:spPr>
        <p:txBody>
          <a:bodyPr wrap="square" rtlCol="0">
            <a:spAutoFit/>
          </a:bodyPr>
          <a:lstStyle/>
          <a:p>
            <a:pPr algn="ctr"/>
            <a:r>
              <a:rPr lang="en-PH" sz="5400" b="1" dirty="0" err="1">
                <a:solidFill>
                  <a:schemeClr val="accent2"/>
                </a:solidFill>
                <a:latin typeface="Monotype Corsiva" panose="03010101010201010101" pitchFamily="66" charset="0"/>
              </a:rPr>
              <a:t>Maraming</a:t>
            </a:r>
            <a:r>
              <a:rPr lang="en-PH" sz="5400" b="1" dirty="0">
                <a:solidFill>
                  <a:schemeClr val="accent2"/>
                </a:solidFill>
                <a:latin typeface="Monotype Corsiva" panose="03010101010201010101" pitchFamily="66" charset="0"/>
              </a:rPr>
              <a:t> Salamat </a:t>
            </a:r>
          </a:p>
          <a:p>
            <a:pPr algn="ctr"/>
            <a:r>
              <a:rPr lang="en-PH" sz="5400" b="1" dirty="0">
                <a:solidFill>
                  <a:schemeClr val="accent2"/>
                </a:solidFill>
                <a:latin typeface="Monotype Corsiva" panose="03010101010201010101" pitchFamily="66" charset="0"/>
              </a:rPr>
              <a:t>at </a:t>
            </a:r>
          </a:p>
          <a:p>
            <a:pPr algn="ctr"/>
            <a:r>
              <a:rPr lang="en-PH" sz="5400" b="1" dirty="0">
                <a:solidFill>
                  <a:schemeClr val="accent2"/>
                </a:solidFill>
                <a:latin typeface="Monotype Corsiva" panose="03010101010201010101" pitchFamily="66" charset="0"/>
              </a:rPr>
              <a:t>Mabuhay </a:t>
            </a:r>
            <a:r>
              <a:rPr lang="en-PH" sz="5400" b="1" dirty="0" err="1">
                <a:solidFill>
                  <a:schemeClr val="accent2"/>
                </a:solidFill>
                <a:latin typeface="Monotype Corsiva" panose="03010101010201010101" pitchFamily="66" charset="0"/>
              </a:rPr>
              <a:t>Tayong</a:t>
            </a:r>
            <a:r>
              <a:rPr lang="en-PH" sz="5400" b="1" dirty="0">
                <a:solidFill>
                  <a:schemeClr val="accent2"/>
                </a:solidFill>
                <a:latin typeface="Monotype Corsiva" panose="03010101010201010101" pitchFamily="66" charset="0"/>
              </a:rPr>
              <a:t> Lahat!</a:t>
            </a:r>
          </a:p>
        </p:txBody>
      </p:sp>
    </p:spTree>
    <p:extLst>
      <p:ext uri="{BB962C8B-B14F-4D97-AF65-F5344CB8AC3E}">
        <p14:creationId xmlns:p14="http://schemas.microsoft.com/office/powerpoint/2010/main" val="1700782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5E982D-41BE-4C72-9B96-75BC0C989B77}"/>
              </a:ext>
            </a:extLst>
          </p:cNvPr>
          <p:cNvSpPr>
            <a:spLocks noGrp="1"/>
          </p:cNvSpPr>
          <p:nvPr>
            <p:ph type="title"/>
          </p:nvPr>
        </p:nvSpPr>
        <p:spPr/>
        <p:txBody>
          <a:bodyPr/>
          <a:lstStyle/>
          <a:p>
            <a:endParaRPr lang="en-PH"/>
          </a:p>
        </p:txBody>
      </p:sp>
      <p:sp>
        <p:nvSpPr>
          <p:cNvPr id="6" name="TextBox 5">
            <a:extLst>
              <a:ext uri="{FF2B5EF4-FFF2-40B4-BE49-F238E27FC236}">
                <a16:creationId xmlns:a16="http://schemas.microsoft.com/office/drawing/2014/main" xmlns="" id="{1E212A3C-BA29-4146-9BFF-356C432376A7}"/>
              </a:ext>
            </a:extLst>
          </p:cNvPr>
          <p:cNvSpPr txBox="1"/>
          <p:nvPr/>
        </p:nvSpPr>
        <p:spPr>
          <a:xfrm>
            <a:off x="0" y="806117"/>
            <a:ext cx="12191999" cy="6051883"/>
          </a:xfrm>
          <a:prstGeom prst="rect">
            <a:avLst/>
          </a:prstGeom>
          <a:solidFill>
            <a:schemeClr val="accent6">
              <a:lumMod val="20000"/>
              <a:lumOff val="80000"/>
            </a:schemeClr>
          </a:solidFill>
        </p:spPr>
        <p:txBody>
          <a:bodyPr wrap="square" rtlCol="0">
            <a:spAutoFit/>
          </a:bodyPr>
          <a:lstStyle/>
          <a:p>
            <a:endParaRPr lang="en-PH" dirty="0"/>
          </a:p>
        </p:txBody>
      </p:sp>
      <p:pic>
        <p:nvPicPr>
          <p:cNvPr id="5" name="Content Placeholder 4">
            <a:extLst>
              <a:ext uri="{FF2B5EF4-FFF2-40B4-BE49-F238E27FC236}">
                <a16:creationId xmlns:a16="http://schemas.microsoft.com/office/drawing/2014/main" xmlns="" id="{6161FFE0-1F9D-408F-BEEB-3753E7F0DBE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
            <a:ext cx="12192000" cy="2406316"/>
          </a:xfrm>
        </p:spPr>
      </p:pic>
      <p:pic>
        <p:nvPicPr>
          <p:cNvPr id="9" name="Picture 8">
            <a:extLst>
              <a:ext uri="{FF2B5EF4-FFF2-40B4-BE49-F238E27FC236}">
                <a16:creationId xmlns:a16="http://schemas.microsoft.com/office/drawing/2014/main" xmlns="" id="{DB1BFB61-B33E-460E-A30D-100EC49CF5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713" y="2402825"/>
            <a:ext cx="2869027" cy="1520994"/>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xmlns="" id="{49008473-F49F-4828-83AB-ABD7E98AA8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25752" y="2402824"/>
            <a:ext cx="3051535" cy="1613591"/>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xmlns="" id="{638B1B20-6B7A-4F36-B91E-0F5CBE0A8DE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4713" y="3737104"/>
            <a:ext cx="5445658" cy="3142527"/>
          </a:xfrm>
          <a:prstGeom prst="rect">
            <a:avLst/>
          </a:prstGeom>
        </p:spPr>
      </p:pic>
      <p:pic>
        <p:nvPicPr>
          <p:cNvPr id="16" name="Picture 15">
            <a:extLst>
              <a:ext uri="{FF2B5EF4-FFF2-40B4-BE49-F238E27FC236}">
                <a16:creationId xmlns:a16="http://schemas.microsoft.com/office/drawing/2014/main" xmlns="" id="{B7A3A279-CE9F-4F42-83E2-85F2CFB64EE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2961" b="27271"/>
          <a:stretch/>
        </p:blipFill>
        <p:spPr>
          <a:xfrm>
            <a:off x="3483741" y="2402824"/>
            <a:ext cx="5153259" cy="1399171"/>
          </a:xfrm>
          <a:prstGeom prst="rect">
            <a:avLst/>
          </a:prstGeom>
        </p:spPr>
      </p:pic>
      <p:pic>
        <p:nvPicPr>
          <p:cNvPr id="18" name="Picture 17">
            <a:extLst>
              <a:ext uri="{FF2B5EF4-FFF2-40B4-BE49-F238E27FC236}">
                <a16:creationId xmlns:a16="http://schemas.microsoft.com/office/drawing/2014/main" xmlns="" id="{A831A7E7-BD46-4892-A01B-BCF69FF3E0F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60369" y="3801994"/>
            <a:ext cx="5516917" cy="3056005"/>
          </a:xfrm>
          <a:prstGeom prst="rect">
            <a:avLst/>
          </a:prstGeom>
        </p:spPr>
      </p:pic>
    </p:spTree>
    <p:extLst>
      <p:ext uri="{BB962C8B-B14F-4D97-AF65-F5344CB8AC3E}">
        <p14:creationId xmlns:p14="http://schemas.microsoft.com/office/powerpoint/2010/main" val="19828616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5E982D-41BE-4C72-9B96-75BC0C989B77}"/>
              </a:ext>
            </a:extLst>
          </p:cNvPr>
          <p:cNvSpPr>
            <a:spLocks noGrp="1"/>
          </p:cNvSpPr>
          <p:nvPr>
            <p:ph type="title"/>
          </p:nvPr>
        </p:nvSpPr>
        <p:spPr/>
        <p:txBody>
          <a:bodyPr/>
          <a:lstStyle/>
          <a:p>
            <a:endParaRPr lang="en-PH"/>
          </a:p>
        </p:txBody>
      </p:sp>
      <p:sp>
        <p:nvSpPr>
          <p:cNvPr id="6" name="TextBox 5">
            <a:extLst>
              <a:ext uri="{FF2B5EF4-FFF2-40B4-BE49-F238E27FC236}">
                <a16:creationId xmlns:a16="http://schemas.microsoft.com/office/drawing/2014/main" xmlns="" id="{1E212A3C-BA29-4146-9BFF-356C432376A7}"/>
              </a:ext>
            </a:extLst>
          </p:cNvPr>
          <p:cNvSpPr txBox="1"/>
          <p:nvPr/>
        </p:nvSpPr>
        <p:spPr>
          <a:xfrm>
            <a:off x="0" y="806117"/>
            <a:ext cx="12191999" cy="6051883"/>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xmlns="" id="{6161FFE0-1F9D-408F-BEEB-3753E7F0DBE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
            <a:ext cx="12192000" cy="2406316"/>
          </a:xfrm>
        </p:spPr>
      </p:pic>
      <p:pic>
        <p:nvPicPr>
          <p:cNvPr id="12" name="Picture 11">
            <a:extLst>
              <a:ext uri="{FF2B5EF4-FFF2-40B4-BE49-F238E27FC236}">
                <a16:creationId xmlns:a16="http://schemas.microsoft.com/office/drawing/2014/main" xmlns="" id="{780C5929-F922-4479-88C8-A89D70EDB0DE}"/>
              </a:ext>
            </a:extLst>
          </p:cNvPr>
          <p:cNvPicPr/>
          <p:nvPr/>
        </p:nvPicPr>
        <p:blipFill>
          <a:blip r:embed="rId4"/>
          <a:stretch>
            <a:fillRect/>
          </a:stretch>
        </p:blipFill>
        <p:spPr>
          <a:xfrm>
            <a:off x="4844723" y="2406317"/>
            <a:ext cx="6292516" cy="4427621"/>
          </a:xfrm>
          <a:prstGeom prst="rect">
            <a:avLst/>
          </a:prstGeom>
        </p:spPr>
      </p:pic>
      <p:sp>
        <p:nvSpPr>
          <p:cNvPr id="13" name="Subtitle 9">
            <a:extLst>
              <a:ext uri="{FF2B5EF4-FFF2-40B4-BE49-F238E27FC236}">
                <a16:creationId xmlns:a16="http://schemas.microsoft.com/office/drawing/2014/main" xmlns="" id="{7517B533-B449-4380-AC19-E6CEE47BD348}"/>
              </a:ext>
            </a:extLst>
          </p:cNvPr>
          <p:cNvSpPr txBox="1">
            <a:spLocks/>
          </p:cNvSpPr>
          <p:nvPr/>
        </p:nvSpPr>
        <p:spPr>
          <a:xfrm>
            <a:off x="0" y="3148707"/>
            <a:ext cx="5077327" cy="86538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w="0"/>
                <a:solidFill>
                  <a:srgbClr val="002060"/>
                </a:solidFill>
                <a:effectLst>
                  <a:outerShdw blurRad="38100" dist="38100" dir="2700000" algn="tl">
                    <a:srgbClr val="000000">
                      <a:alpha val="43137"/>
                    </a:srgbClr>
                  </a:outerShdw>
                  <a:reflection blurRad="6350" stA="53000" endA="300" endPos="35500" dir="5400000" sy="-90000" algn="bl" rotWithShape="0"/>
                </a:effectLst>
                <a:uLnTx/>
                <a:uFillTx/>
                <a:latin typeface="Arial" panose="020B0604020202020204" pitchFamily="34" charset="0"/>
                <a:ea typeface="+mn-ea"/>
                <a:cs typeface="Arial" panose="020B0604020202020204" pitchFamily="34" charset="0"/>
              </a:rPr>
              <a:t>PLANS AND PROGRAMS   </a:t>
            </a:r>
          </a:p>
        </p:txBody>
      </p:sp>
      <p:sp>
        <p:nvSpPr>
          <p:cNvPr id="14" name="Subtitle 9">
            <a:extLst>
              <a:ext uri="{FF2B5EF4-FFF2-40B4-BE49-F238E27FC236}">
                <a16:creationId xmlns:a16="http://schemas.microsoft.com/office/drawing/2014/main" xmlns="" id="{4F39D65A-8032-47C6-A3A5-66348BEA3E2C}"/>
              </a:ext>
            </a:extLst>
          </p:cNvPr>
          <p:cNvSpPr txBox="1">
            <a:spLocks/>
          </p:cNvSpPr>
          <p:nvPr/>
        </p:nvSpPr>
        <p:spPr>
          <a:xfrm>
            <a:off x="413081" y="4162928"/>
            <a:ext cx="4251164" cy="86538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w="0"/>
                <a:solidFill>
                  <a:srgbClr val="002060"/>
                </a:solidFill>
                <a:effectLst>
                  <a:outerShdw blurRad="38100" dist="38100" dir="2700000" algn="tl">
                    <a:srgbClr val="000000">
                      <a:alpha val="43137"/>
                    </a:srgbClr>
                  </a:outerShdw>
                  <a:reflection blurRad="6350" stA="53000" endA="300" endPos="35500" dir="5400000" sy="-90000" algn="bl" rotWithShape="0"/>
                </a:effectLst>
                <a:uLnTx/>
                <a:uFillTx/>
                <a:latin typeface="Arial" panose="020B0604020202020204" pitchFamily="34" charset="0"/>
                <a:ea typeface="+mn-ea"/>
                <a:cs typeface="Arial" panose="020B0604020202020204" pitchFamily="34" charset="0"/>
              </a:rPr>
              <a:t>BUDGETS AND TARGETS    </a:t>
            </a:r>
          </a:p>
        </p:txBody>
      </p:sp>
      <p:sp>
        <p:nvSpPr>
          <p:cNvPr id="15" name="Subtitle 9">
            <a:extLst>
              <a:ext uri="{FF2B5EF4-FFF2-40B4-BE49-F238E27FC236}">
                <a16:creationId xmlns:a16="http://schemas.microsoft.com/office/drawing/2014/main" xmlns="" id="{636371F0-6728-44D4-95E0-74BA84AD3262}"/>
              </a:ext>
            </a:extLst>
          </p:cNvPr>
          <p:cNvSpPr txBox="1">
            <a:spLocks/>
          </p:cNvSpPr>
          <p:nvPr/>
        </p:nvSpPr>
        <p:spPr>
          <a:xfrm>
            <a:off x="503320" y="5550125"/>
            <a:ext cx="4251164" cy="86538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w="0"/>
                <a:solidFill>
                  <a:srgbClr val="002060"/>
                </a:solidFill>
                <a:effectLst>
                  <a:outerShdw blurRad="38100" dist="38100" dir="2700000" algn="tl">
                    <a:srgbClr val="000000">
                      <a:alpha val="43137"/>
                    </a:srgbClr>
                  </a:outerShdw>
                  <a:reflection blurRad="6350" stA="53000" endA="300" endPos="35500" dir="5400000" sy="-90000" algn="bl" rotWithShape="0"/>
                </a:effectLst>
                <a:uLnTx/>
                <a:uFillTx/>
                <a:latin typeface="Arial" panose="020B0604020202020204" pitchFamily="34" charset="0"/>
                <a:ea typeface="+mn-ea"/>
                <a:cs typeface="Arial" panose="020B0604020202020204" pitchFamily="34" charset="0"/>
              </a:rPr>
              <a:t>MITIGATING COST STRATEGIES     </a:t>
            </a:r>
          </a:p>
        </p:txBody>
      </p:sp>
    </p:spTree>
    <p:extLst>
      <p:ext uri="{BB962C8B-B14F-4D97-AF65-F5344CB8AC3E}">
        <p14:creationId xmlns:p14="http://schemas.microsoft.com/office/powerpoint/2010/main" val="19917348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5E982D-41BE-4C72-9B96-75BC0C989B77}"/>
              </a:ext>
            </a:extLst>
          </p:cNvPr>
          <p:cNvSpPr>
            <a:spLocks noGrp="1"/>
          </p:cNvSpPr>
          <p:nvPr>
            <p:ph type="title"/>
          </p:nvPr>
        </p:nvSpPr>
        <p:spPr/>
        <p:txBody>
          <a:bodyPr/>
          <a:lstStyle/>
          <a:p>
            <a:endParaRPr lang="en-PH"/>
          </a:p>
        </p:txBody>
      </p:sp>
      <p:sp>
        <p:nvSpPr>
          <p:cNvPr id="6" name="TextBox 5">
            <a:extLst>
              <a:ext uri="{FF2B5EF4-FFF2-40B4-BE49-F238E27FC236}">
                <a16:creationId xmlns:a16="http://schemas.microsoft.com/office/drawing/2014/main" xmlns="" id="{1E212A3C-BA29-4146-9BFF-356C432376A7}"/>
              </a:ext>
            </a:extLst>
          </p:cNvPr>
          <p:cNvSpPr txBox="1"/>
          <p:nvPr/>
        </p:nvSpPr>
        <p:spPr>
          <a:xfrm>
            <a:off x="1" y="806117"/>
            <a:ext cx="12191999" cy="6051883"/>
          </a:xfrm>
          <a:prstGeom prst="rect">
            <a:avLst/>
          </a:prstGeom>
          <a:solidFill>
            <a:schemeClr val="accent6">
              <a:lumMod val="20000"/>
              <a:lumOff val="80000"/>
            </a:schemeClr>
          </a:solidFill>
        </p:spPr>
        <p:txBody>
          <a:bodyPr wrap="square" rtlCol="0">
            <a:spAutoFit/>
          </a:bodyPr>
          <a:lstStyle/>
          <a:p>
            <a:endParaRPr lang="en-PH" dirty="0"/>
          </a:p>
        </p:txBody>
      </p:sp>
      <p:pic>
        <p:nvPicPr>
          <p:cNvPr id="5" name="Content Placeholder 4">
            <a:extLst>
              <a:ext uri="{FF2B5EF4-FFF2-40B4-BE49-F238E27FC236}">
                <a16:creationId xmlns:a16="http://schemas.microsoft.com/office/drawing/2014/main" xmlns="" id="{6161FFE0-1F9D-408F-BEEB-3753E7F0DBE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
            <a:ext cx="12192000" cy="2406316"/>
          </a:xfrm>
        </p:spPr>
      </p:pic>
      <p:sp>
        <p:nvSpPr>
          <p:cNvPr id="7" name="Subtitle 9">
            <a:extLst>
              <a:ext uri="{FF2B5EF4-FFF2-40B4-BE49-F238E27FC236}">
                <a16:creationId xmlns:a16="http://schemas.microsoft.com/office/drawing/2014/main" xmlns="" id="{2A9D010F-26C4-4949-B03B-CC5A5A708C4C}"/>
              </a:ext>
            </a:extLst>
          </p:cNvPr>
          <p:cNvSpPr txBox="1">
            <a:spLocks/>
          </p:cNvSpPr>
          <p:nvPr/>
        </p:nvSpPr>
        <p:spPr>
          <a:xfrm>
            <a:off x="2540667" y="2406317"/>
            <a:ext cx="7110665" cy="86538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3600" b="1" dirty="0">
                <a:ln w="0"/>
                <a:solidFill>
                  <a:schemeClr val="accent2"/>
                </a:solidFill>
                <a:effectLst>
                  <a:outerShdw blurRad="38100" dist="38100" dir="2700000" algn="tl">
                    <a:srgbClr val="000000">
                      <a:alpha val="43137"/>
                    </a:srgbClr>
                  </a:outerShdw>
                  <a:reflection blurRad="6350" stA="53000" endA="300" endPos="35500" dir="5400000" sy="-90000" algn="bl" rotWithShape="0"/>
                </a:effectLst>
              </a:rPr>
              <a:t>PRIORITY STRATEGIES    </a:t>
            </a:r>
            <a:endParaRPr kumimoji="0" lang="en-US" sz="3600" b="1" i="0" u="none" strike="noStrike" kern="1200" cap="none" spc="0" normalizeH="0" baseline="0" noProof="0" dirty="0">
              <a:ln w="0"/>
              <a:solidFill>
                <a:schemeClr val="accent2"/>
              </a:solidFill>
              <a:effectLst>
                <a:outerShdw blurRad="38100" dist="38100" dir="2700000" algn="tl">
                  <a:srgbClr val="000000">
                    <a:alpha val="43137"/>
                  </a:srgbClr>
                </a:outerShdw>
                <a:reflection blurRad="6350" stA="53000" endA="300" endPos="35500" dir="5400000" sy="-90000" algn="bl" rotWithShape="0"/>
              </a:effectLst>
              <a:uLnTx/>
              <a:uFillTx/>
            </a:endParaRPr>
          </a:p>
        </p:txBody>
      </p:sp>
      <p:sp>
        <p:nvSpPr>
          <p:cNvPr id="8" name="Subtitle 9">
            <a:extLst>
              <a:ext uri="{FF2B5EF4-FFF2-40B4-BE49-F238E27FC236}">
                <a16:creationId xmlns:a16="http://schemas.microsoft.com/office/drawing/2014/main" xmlns="" id="{DBE65EE9-4751-4D6B-940E-4AD81130BC0B}"/>
              </a:ext>
            </a:extLst>
          </p:cNvPr>
          <p:cNvSpPr txBox="1">
            <a:spLocks/>
          </p:cNvSpPr>
          <p:nvPr/>
        </p:nvSpPr>
        <p:spPr>
          <a:xfrm>
            <a:off x="0" y="5159739"/>
            <a:ext cx="3591427" cy="86538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000" b="1" dirty="0">
                <a:ln w="0"/>
                <a:solidFill>
                  <a:srgbClr val="002060"/>
                </a:solidFill>
                <a:effectLst>
                  <a:outerShdw blurRad="38100" dist="38100" dir="2700000" algn="tl">
                    <a:srgbClr val="000000">
                      <a:alpha val="43137"/>
                    </a:srgbClr>
                  </a:outerShdw>
                  <a:reflection blurRad="6350" stA="53000" endA="300" endPos="35500" dir="5400000" sy="-90000" algn="bl" rotWithShape="0"/>
                </a:effectLst>
              </a:rPr>
              <a:t>DIGITAL </a:t>
            </a:r>
          </a:p>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000" b="1" dirty="0">
                <a:ln w="0"/>
                <a:solidFill>
                  <a:srgbClr val="002060"/>
                </a:solidFill>
                <a:effectLst>
                  <a:outerShdw blurRad="38100" dist="38100" dir="2700000" algn="tl">
                    <a:srgbClr val="000000">
                      <a:alpha val="43137"/>
                    </a:srgbClr>
                  </a:outerShdw>
                  <a:reflection blurRad="6350" stA="53000" endA="300" endPos="35500" dir="5400000" sy="-90000" algn="bl" rotWithShape="0"/>
                </a:effectLst>
              </a:rPr>
              <a:t>TRANSFORMATION    </a:t>
            </a:r>
            <a:endParaRPr kumimoji="0" lang="en-US" sz="2000" b="1" i="0" u="none" strike="noStrike" kern="1200" cap="none" spc="0" normalizeH="0" baseline="0" noProof="0" dirty="0">
              <a:ln w="0"/>
              <a:solidFill>
                <a:srgbClr val="002060"/>
              </a:solidFill>
              <a:effectLst>
                <a:outerShdw blurRad="38100" dist="38100" dir="2700000" algn="tl">
                  <a:srgbClr val="000000">
                    <a:alpha val="43137"/>
                  </a:srgbClr>
                </a:outerShdw>
                <a:reflection blurRad="6350" stA="53000" endA="300" endPos="35500" dir="5400000" sy="-90000" algn="bl" rotWithShape="0"/>
              </a:effectLst>
              <a:uLnTx/>
              <a:uFillTx/>
            </a:endParaRPr>
          </a:p>
        </p:txBody>
      </p:sp>
      <p:sp>
        <p:nvSpPr>
          <p:cNvPr id="9" name="Subtitle 9">
            <a:extLst>
              <a:ext uri="{FF2B5EF4-FFF2-40B4-BE49-F238E27FC236}">
                <a16:creationId xmlns:a16="http://schemas.microsoft.com/office/drawing/2014/main" xmlns="" id="{C331703E-6AF0-44E0-8FA6-89FDDB625FD1}"/>
              </a:ext>
            </a:extLst>
          </p:cNvPr>
          <p:cNvSpPr txBox="1">
            <a:spLocks/>
          </p:cNvSpPr>
          <p:nvPr/>
        </p:nvSpPr>
        <p:spPr>
          <a:xfrm>
            <a:off x="1987038" y="5216310"/>
            <a:ext cx="5077327" cy="86538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000" b="1" dirty="0">
                <a:ln w="0"/>
                <a:solidFill>
                  <a:srgbClr val="002060"/>
                </a:solidFill>
                <a:effectLst>
                  <a:outerShdw blurRad="38100" dist="38100" dir="2700000" algn="tl">
                    <a:srgbClr val="000000">
                      <a:alpha val="43137"/>
                    </a:srgbClr>
                  </a:outerShdw>
                  <a:reflection blurRad="6350" stA="53000" endA="300" endPos="35500" dir="5400000" sy="-90000" algn="bl" rotWithShape="0"/>
                </a:effectLst>
              </a:rPr>
              <a:t>CAPACITY </a:t>
            </a:r>
          </a:p>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000" b="1" dirty="0">
                <a:ln w="0"/>
                <a:solidFill>
                  <a:srgbClr val="002060"/>
                </a:solidFill>
                <a:effectLst>
                  <a:outerShdw blurRad="38100" dist="38100" dir="2700000" algn="tl">
                    <a:srgbClr val="000000">
                      <a:alpha val="43137"/>
                    </a:srgbClr>
                  </a:outerShdw>
                  <a:reflection blurRad="6350" stA="53000" endA="300" endPos="35500" dir="5400000" sy="-90000" algn="bl" rotWithShape="0"/>
                </a:effectLst>
              </a:rPr>
              <a:t>BUILDING    </a:t>
            </a:r>
            <a:endParaRPr kumimoji="0" lang="en-US" sz="2000" b="1" i="0" u="none" strike="noStrike" kern="1200" cap="none" spc="0" normalizeH="0" baseline="0" noProof="0" dirty="0">
              <a:ln w="0"/>
              <a:solidFill>
                <a:srgbClr val="002060"/>
              </a:solidFill>
              <a:effectLst>
                <a:outerShdw blurRad="38100" dist="38100" dir="2700000" algn="tl">
                  <a:srgbClr val="000000">
                    <a:alpha val="43137"/>
                  </a:srgbClr>
                </a:outerShdw>
                <a:reflection blurRad="6350" stA="53000" endA="300" endPos="35500" dir="5400000" sy="-90000" algn="bl" rotWithShape="0"/>
              </a:effectLst>
              <a:uLnTx/>
              <a:uFillTx/>
            </a:endParaRPr>
          </a:p>
        </p:txBody>
      </p:sp>
      <p:sp>
        <p:nvSpPr>
          <p:cNvPr id="10" name="Subtitle 9">
            <a:extLst>
              <a:ext uri="{FF2B5EF4-FFF2-40B4-BE49-F238E27FC236}">
                <a16:creationId xmlns:a16="http://schemas.microsoft.com/office/drawing/2014/main" xmlns="" id="{E45E0A1A-E751-42E7-B5F4-EF77AEACC64D}"/>
              </a:ext>
            </a:extLst>
          </p:cNvPr>
          <p:cNvSpPr txBox="1">
            <a:spLocks/>
          </p:cNvSpPr>
          <p:nvPr/>
        </p:nvSpPr>
        <p:spPr>
          <a:xfrm>
            <a:off x="5669185" y="5186786"/>
            <a:ext cx="2955534" cy="86538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000" b="1" dirty="0">
                <a:ln w="0"/>
                <a:solidFill>
                  <a:srgbClr val="002060"/>
                </a:solidFill>
                <a:effectLst>
                  <a:outerShdw blurRad="38100" dist="38100" dir="2700000" algn="tl">
                    <a:srgbClr val="000000">
                      <a:alpha val="43137"/>
                    </a:srgbClr>
                  </a:outerShdw>
                  <a:reflection blurRad="6350" stA="53000" endA="300" endPos="35500" dir="5400000" sy="-90000" algn="bl" rotWithShape="0"/>
                </a:effectLst>
              </a:rPr>
              <a:t>BUSINESS PROCESS </a:t>
            </a:r>
          </a:p>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000" b="1" dirty="0">
                <a:ln w="0"/>
                <a:solidFill>
                  <a:srgbClr val="002060"/>
                </a:solidFill>
                <a:effectLst>
                  <a:outerShdw blurRad="38100" dist="38100" dir="2700000" algn="tl">
                    <a:srgbClr val="000000">
                      <a:alpha val="43137"/>
                    </a:srgbClr>
                  </a:outerShdw>
                  <a:reflection blurRad="6350" stA="53000" endA="300" endPos="35500" dir="5400000" sy="-90000" algn="bl" rotWithShape="0"/>
                </a:effectLst>
              </a:rPr>
              <a:t>IMPROVEMENT </a:t>
            </a:r>
          </a:p>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000" b="1" dirty="0">
                <a:ln w="0"/>
                <a:solidFill>
                  <a:srgbClr val="002060"/>
                </a:solidFill>
                <a:effectLst>
                  <a:outerShdw blurRad="38100" dist="38100" dir="2700000" algn="tl">
                    <a:srgbClr val="000000">
                      <a:alpha val="43137"/>
                    </a:srgbClr>
                  </a:outerShdw>
                  <a:reflection blurRad="6350" stA="53000" endA="300" endPos="35500" dir="5400000" sy="-90000" algn="bl" rotWithShape="0"/>
                </a:effectLst>
              </a:rPr>
              <a:t>&amp;</a:t>
            </a:r>
          </a:p>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000" b="1" dirty="0">
                <a:ln w="0"/>
                <a:solidFill>
                  <a:srgbClr val="002060"/>
                </a:solidFill>
                <a:effectLst>
                  <a:outerShdw blurRad="38100" dist="38100" dir="2700000" algn="tl">
                    <a:srgbClr val="000000">
                      <a:alpha val="43137"/>
                    </a:srgbClr>
                  </a:outerShdw>
                  <a:reflection blurRad="6350" stA="53000" endA="300" endPos="35500" dir="5400000" sy="-90000" algn="bl" rotWithShape="0"/>
                </a:effectLst>
              </a:rPr>
              <a:t> INNOVATION  </a:t>
            </a:r>
            <a:endParaRPr kumimoji="0" lang="en-US" sz="2000" b="1" i="0" u="none" strike="noStrike" kern="1200" cap="none" spc="0" normalizeH="0" baseline="0" noProof="0" dirty="0">
              <a:ln w="0"/>
              <a:solidFill>
                <a:srgbClr val="002060"/>
              </a:solidFill>
              <a:effectLst>
                <a:outerShdw blurRad="38100" dist="38100" dir="2700000" algn="tl">
                  <a:srgbClr val="000000">
                    <a:alpha val="43137"/>
                  </a:srgbClr>
                </a:outerShdw>
                <a:reflection blurRad="6350" stA="53000" endA="300" endPos="35500" dir="5400000" sy="-90000" algn="bl" rotWithShape="0"/>
              </a:effectLst>
              <a:uLnTx/>
              <a:uFillTx/>
            </a:endParaRPr>
          </a:p>
        </p:txBody>
      </p:sp>
      <p:sp>
        <p:nvSpPr>
          <p:cNvPr id="11" name="Subtitle 9">
            <a:extLst>
              <a:ext uri="{FF2B5EF4-FFF2-40B4-BE49-F238E27FC236}">
                <a16:creationId xmlns:a16="http://schemas.microsoft.com/office/drawing/2014/main" xmlns="" id="{32A2BCCC-A65F-44D6-86D3-5D1AE4D8DE4E}"/>
              </a:ext>
            </a:extLst>
          </p:cNvPr>
          <p:cNvSpPr txBox="1">
            <a:spLocks/>
          </p:cNvSpPr>
          <p:nvPr/>
        </p:nvSpPr>
        <p:spPr>
          <a:xfrm>
            <a:off x="8475738" y="5126438"/>
            <a:ext cx="3046987" cy="86538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000" b="1" dirty="0">
                <a:ln w="0"/>
                <a:solidFill>
                  <a:srgbClr val="002060"/>
                </a:solidFill>
                <a:effectLst>
                  <a:outerShdw blurRad="38100" dist="38100" dir="2700000" algn="tl">
                    <a:srgbClr val="000000">
                      <a:alpha val="43137"/>
                    </a:srgbClr>
                  </a:outerShdw>
                  <a:reflection blurRad="6350" stA="53000" endA="300" endPos="35500" dir="5400000" sy="-90000" algn="bl" rotWithShape="0"/>
                </a:effectLst>
              </a:rPr>
              <a:t>DEVELOPMENT OF </a:t>
            </a:r>
          </a:p>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000" b="1" dirty="0">
                <a:ln w="0"/>
                <a:solidFill>
                  <a:srgbClr val="002060"/>
                </a:solidFill>
                <a:effectLst>
                  <a:outerShdw blurRad="38100" dist="38100" dir="2700000" algn="tl">
                    <a:srgbClr val="000000">
                      <a:alpha val="43137"/>
                    </a:srgbClr>
                  </a:outerShdw>
                  <a:reflection blurRad="6350" stA="53000" endA="300" endPos="35500" dir="5400000" sy="-90000" algn="bl" rotWithShape="0"/>
                </a:effectLst>
              </a:rPr>
              <a:t>ORGANIZATIONAL </a:t>
            </a:r>
          </a:p>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000" b="1" dirty="0">
                <a:ln w="0"/>
                <a:solidFill>
                  <a:srgbClr val="002060"/>
                </a:solidFill>
                <a:effectLst>
                  <a:outerShdw blurRad="38100" dist="38100" dir="2700000" algn="tl">
                    <a:srgbClr val="000000">
                      <a:alpha val="43137"/>
                    </a:srgbClr>
                  </a:outerShdw>
                  <a:reflection blurRad="6350" stA="53000" endA="300" endPos="35500" dir="5400000" sy="-90000" algn="bl" rotWithShape="0"/>
                </a:effectLst>
              </a:rPr>
              <a:t>&amp; HUMAN CAPITAL   </a:t>
            </a:r>
            <a:endParaRPr kumimoji="0" lang="en-US" sz="2000" b="1" i="0" u="none" strike="noStrike" kern="1200" cap="none" spc="0" normalizeH="0" baseline="0" noProof="0" dirty="0">
              <a:ln w="0"/>
              <a:solidFill>
                <a:srgbClr val="002060"/>
              </a:solidFill>
              <a:effectLst>
                <a:outerShdw blurRad="38100" dist="38100" dir="2700000" algn="tl">
                  <a:srgbClr val="000000">
                    <a:alpha val="43137"/>
                  </a:srgbClr>
                </a:outerShdw>
                <a:reflection blurRad="6350" stA="53000" endA="300" endPos="35500" dir="5400000" sy="-90000" algn="bl" rotWithShape="0"/>
              </a:effectLst>
              <a:uLnTx/>
              <a:uFillTx/>
            </a:endParaRPr>
          </a:p>
        </p:txBody>
      </p:sp>
      <p:pic>
        <p:nvPicPr>
          <p:cNvPr id="12" name="Picture 11">
            <a:extLst>
              <a:ext uri="{FF2B5EF4-FFF2-40B4-BE49-F238E27FC236}">
                <a16:creationId xmlns:a16="http://schemas.microsoft.com/office/drawing/2014/main" xmlns="" id="{06C25FE9-5FB8-445C-A2B4-C37CD2942168}"/>
              </a:ext>
            </a:extLst>
          </p:cNvPr>
          <p:cNvPicPr>
            <a:picLocks noChangeAspect="1"/>
          </p:cNvPicPr>
          <p:nvPr/>
        </p:nvPicPr>
        <p:blipFill>
          <a:blip r:embed="rId4"/>
          <a:stretch>
            <a:fillRect/>
          </a:stretch>
        </p:blipFill>
        <p:spPr>
          <a:xfrm>
            <a:off x="478430" y="3094328"/>
            <a:ext cx="2757454" cy="1937495"/>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xmlns="" id="{971531C4-15CA-48B8-92F9-260EC13011A6}"/>
              </a:ext>
            </a:extLst>
          </p:cNvPr>
          <p:cNvPicPr>
            <a:picLocks noChangeAspect="1"/>
          </p:cNvPicPr>
          <p:nvPr/>
        </p:nvPicPr>
        <p:blipFill>
          <a:blip r:embed="rId5"/>
          <a:stretch>
            <a:fillRect/>
          </a:stretch>
        </p:blipFill>
        <p:spPr>
          <a:xfrm>
            <a:off x="3695523" y="3108098"/>
            <a:ext cx="1660358" cy="1937495"/>
          </a:xfrm>
          <a:prstGeom prst="rect">
            <a:avLst/>
          </a:prstGeom>
          <a:ln>
            <a:noFill/>
          </a:ln>
          <a:effectLst>
            <a:outerShdw blurRad="292100" dist="139700" dir="2700000" algn="tl" rotWithShape="0">
              <a:srgbClr val="333333">
                <a:alpha val="65000"/>
              </a:srgbClr>
            </a:outerShdw>
          </a:effectLst>
        </p:spPr>
      </p:pic>
      <p:pic>
        <p:nvPicPr>
          <p:cNvPr id="14" name="Picture 8" descr="https://encrypted-tbn0.gstatic.com/images?q=tbn:ANd9GcSwJr2ABDpsqdbOXOkR8cc2ytyN5mptDgMSqjDQZn-S5Vz3t8vz">
            <a:extLst>
              <a:ext uri="{FF2B5EF4-FFF2-40B4-BE49-F238E27FC236}">
                <a16:creationId xmlns:a16="http://schemas.microsoft.com/office/drawing/2014/main" xmlns="" id="{4EBDD6BB-BEC9-4DE2-8D4E-B55A5C76090A}"/>
              </a:ext>
            </a:extLst>
          </p:cNvPr>
          <p:cNvPicPr>
            <a:picLocks noChangeAspect="1" noChangeArrowheads="1"/>
          </p:cNvPicPr>
          <p:nvPr/>
        </p:nvPicPr>
        <p:blipFill>
          <a:blip r:embed="rId6">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5911835" y="3121946"/>
            <a:ext cx="2470235" cy="19236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xmlns="" id="{9D7538E2-3E1D-4C9C-8A7A-669C520B8C28}"/>
              </a:ext>
            </a:extLst>
          </p:cNvPr>
          <p:cNvPicPr>
            <a:picLocks noChangeAspect="1"/>
          </p:cNvPicPr>
          <p:nvPr/>
        </p:nvPicPr>
        <p:blipFill>
          <a:blip r:embed="rId7">
            <a:extLst>
              <a:ext uri="{BEBA8EAE-BF5A-486C-A8C5-ECC9F3942E4B}">
                <a14:imgProps xmlns:a14="http://schemas.microsoft.com/office/drawing/2010/main">
                  <a14:imgLayer r:embed="rId8">
                    <a14:imgEffect>
                      <a14:saturation sat="300000"/>
                    </a14:imgEffect>
                  </a14:imgLayer>
                </a14:imgProps>
              </a:ext>
            </a:extLst>
          </a:blip>
          <a:stretch>
            <a:fillRect/>
          </a:stretch>
        </p:blipFill>
        <p:spPr>
          <a:xfrm>
            <a:off x="8880860" y="3140904"/>
            <a:ext cx="2236744" cy="18443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603268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5E982D-41BE-4C72-9B96-75BC0C989B77}"/>
              </a:ext>
            </a:extLst>
          </p:cNvPr>
          <p:cNvSpPr>
            <a:spLocks noGrp="1"/>
          </p:cNvSpPr>
          <p:nvPr>
            <p:ph type="title"/>
          </p:nvPr>
        </p:nvSpPr>
        <p:spPr/>
        <p:txBody>
          <a:bodyPr/>
          <a:lstStyle/>
          <a:p>
            <a:endParaRPr lang="en-PH"/>
          </a:p>
        </p:txBody>
      </p:sp>
      <p:sp>
        <p:nvSpPr>
          <p:cNvPr id="6" name="TextBox 5">
            <a:extLst>
              <a:ext uri="{FF2B5EF4-FFF2-40B4-BE49-F238E27FC236}">
                <a16:creationId xmlns:a16="http://schemas.microsoft.com/office/drawing/2014/main" xmlns="" id="{1E212A3C-BA29-4146-9BFF-356C432376A7}"/>
              </a:ext>
            </a:extLst>
          </p:cNvPr>
          <p:cNvSpPr txBox="1"/>
          <p:nvPr/>
        </p:nvSpPr>
        <p:spPr>
          <a:xfrm>
            <a:off x="0" y="806117"/>
            <a:ext cx="12191999" cy="6051883"/>
          </a:xfrm>
          <a:prstGeom prst="rect">
            <a:avLst/>
          </a:prstGeom>
          <a:solidFill>
            <a:schemeClr val="accent6">
              <a:lumMod val="20000"/>
              <a:lumOff val="80000"/>
            </a:schemeClr>
          </a:solidFill>
        </p:spPr>
        <p:txBody>
          <a:bodyPr wrap="square" rtlCol="0">
            <a:spAutoFit/>
          </a:bodyPr>
          <a:lstStyle/>
          <a:p>
            <a:endParaRPr lang="en-PH" dirty="0"/>
          </a:p>
        </p:txBody>
      </p:sp>
      <p:pic>
        <p:nvPicPr>
          <p:cNvPr id="5" name="Content Placeholder 4">
            <a:extLst>
              <a:ext uri="{FF2B5EF4-FFF2-40B4-BE49-F238E27FC236}">
                <a16:creationId xmlns:a16="http://schemas.microsoft.com/office/drawing/2014/main" xmlns="" id="{6161FFE0-1F9D-408F-BEEB-3753E7F0DBE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
            <a:ext cx="12192000" cy="2406316"/>
          </a:xfrm>
        </p:spPr>
      </p:pic>
      <p:sp>
        <p:nvSpPr>
          <p:cNvPr id="20" name="Subtitle 9">
            <a:extLst>
              <a:ext uri="{FF2B5EF4-FFF2-40B4-BE49-F238E27FC236}">
                <a16:creationId xmlns:a16="http://schemas.microsoft.com/office/drawing/2014/main" xmlns="" id="{948F2C66-9E3D-4974-BA25-BD8423006937}"/>
              </a:ext>
            </a:extLst>
          </p:cNvPr>
          <p:cNvSpPr txBox="1">
            <a:spLocks/>
          </p:cNvSpPr>
          <p:nvPr/>
        </p:nvSpPr>
        <p:spPr>
          <a:xfrm>
            <a:off x="3400899" y="2428063"/>
            <a:ext cx="5077327" cy="86538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b="1" dirty="0">
                <a:ln w="0"/>
                <a:solidFill>
                  <a:schemeClr val="accent2"/>
                </a:solidFill>
                <a:effectLst>
                  <a:outerShdw blurRad="38100" dist="38100" dir="2700000" algn="tl">
                    <a:srgbClr val="000000">
                      <a:alpha val="43137"/>
                    </a:srgbClr>
                  </a:outerShdw>
                  <a:reflection blurRad="6350" stA="53000" endA="300" endPos="35500" dir="5400000" sy="-90000" algn="bl" rotWithShape="0"/>
                </a:effectLst>
              </a:rPr>
              <a:t>DIGITAL TRANSFORMATION    </a:t>
            </a:r>
            <a:endParaRPr kumimoji="0" lang="en-US" sz="2800" b="1" i="0" u="none" strike="noStrike" kern="1200" cap="none" spc="0" normalizeH="0" baseline="0" noProof="0" dirty="0">
              <a:ln w="0"/>
              <a:solidFill>
                <a:schemeClr val="accent2"/>
              </a:solidFill>
              <a:effectLst>
                <a:outerShdw blurRad="38100" dist="38100" dir="2700000" algn="tl">
                  <a:srgbClr val="000000">
                    <a:alpha val="43137"/>
                  </a:srgbClr>
                </a:outerShdw>
                <a:reflection blurRad="6350" stA="53000" endA="300" endPos="35500" dir="5400000" sy="-90000" algn="bl" rotWithShape="0"/>
              </a:effectLst>
              <a:uLnTx/>
              <a:uFillTx/>
            </a:endParaRPr>
          </a:p>
        </p:txBody>
      </p:sp>
      <p:pic>
        <p:nvPicPr>
          <p:cNvPr id="21" name="Picture 20">
            <a:extLst>
              <a:ext uri="{FF2B5EF4-FFF2-40B4-BE49-F238E27FC236}">
                <a16:creationId xmlns:a16="http://schemas.microsoft.com/office/drawing/2014/main" xmlns="" id="{5237BC6C-F9EF-47A7-A0DC-10164642D381}"/>
              </a:ext>
            </a:extLst>
          </p:cNvPr>
          <p:cNvPicPr>
            <a:picLocks noChangeAspect="1"/>
          </p:cNvPicPr>
          <p:nvPr/>
        </p:nvPicPr>
        <p:blipFill>
          <a:blip r:embed="rId4"/>
          <a:stretch>
            <a:fillRect/>
          </a:stretch>
        </p:blipFill>
        <p:spPr>
          <a:xfrm>
            <a:off x="3487793" y="3108259"/>
            <a:ext cx="2678898" cy="1982604"/>
          </a:xfrm>
          <a:prstGeom prst="rect">
            <a:avLst/>
          </a:prstGeom>
        </p:spPr>
      </p:pic>
      <p:pic>
        <p:nvPicPr>
          <p:cNvPr id="22" name="Picture 21">
            <a:extLst>
              <a:ext uri="{FF2B5EF4-FFF2-40B4-BE49-F238E27FC236}">
                <a16:creationId xmlns:a16="http://schemas.microsoft.com/office/drawing/2014/main" xmlns="" id="{58CB2119-5854-4950-8A2C-433E7EA375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3288" y="5046309"/>
            <a:ext cx="2387516" cy="1516788"/>
          </a:xfrm>
          <a:prstGeom prst="rect">
            <a:avLst/>
          </a:prstGeom>
        </p:spPr>
      </p:pic>
      <p:pic>
        <p:nvPicPr>
          <p:cNvPr id="23" name="Picture 22">
            <a:extLst>
              <a:ext uri="{FF2B5EF4-FFF2-40B4-BE49-F238E27FC236}">
                <a16:creationId xmlns:a16="http://schemas.microsoft.com/office/drawing/2014/main" xmlns="" id="{E9B045FE-D710-48A7-94C1-E70AE0AA61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29342" y="5074854"/>
            <a:ext cx="3201015" cy="1526866"/>
          </a:xfrm>
          <a:prstGeom prst="rect">
            <a:avLst/>
          </a:prstGeom>
        </p:spPr>
      </p:pic>
      <p:sp>
        <p:nvSpPr>
          <p:cNvPr id="24" name="TextBox 23">
            <a:extLst>
              <a:ext uri="{FF2B5EF4-FFF2-40B4-BE49-F238E27FC236}">
                <a16:creationId xmlns:a16="http://schemas.microsoft.com/office/drawing/2014/main" xmlns="" id="{47C088BB-C9F6-48ED-8B14-856B24934B9A}"/>
              </a:ext>
            </a:extLst>
          </p:cNvPr>
          <p:cNvSpPr txBox="1"/>
          <p:nvPr/>
        </p:nvSpPr>
        <p:spPr>
          <a:xfrm>
            <a:off x="6298085" y="5204539"/>
            <a:ext cx="1467853" cy="1200329"/>
          </a:xfrm>
          <a:prstGeom prst="rect">
            <a:avLst/>
          </a:prstGeom>
          <a:solidFill>
            <a:schemeClr val="accent5">
              <a:lumMod val="40000"/>
              <a:lumOff val="60000"/>
            </a:schemeClr>
          </a:solidFill>
        </p:spPr>
        <p:txBody>
          <a:bodyPr wrap="square" rtlCol="0">
            <a:spAutoFit/>
          </a:bodyPr>
          <a:lstStyle/>
          <a:p>
            <a:pPr algn="ctr"/>
            <a:r>
              <a:rPr lang="en-PH"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Electronic Point of Sale System (e-</a:t>
            </a:r>
            <a:r>
              <a:rPr lang="en-PH"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Poss</a:t>
            </a:r>
            <a:r>
              <a:rPr lang="en-PH"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p>
        </p:txBody>
      </p:sp>
      <p:pic>
        <p:nvPicPr>
          <p:cNvPr id="25" name="Picture 24">
            <a:extLst>
              <a:ext uri="{FF2B5EF4-FFF2-40B4-BE49-F238E27FC236}">
                <a16:creationId xmlns:a16="http://schemas.microsoft.com/office/drawing/2014/main" xmlns="" id="{23E2C6B2-2C79-40C8-AF7E-C5E9D631F7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09025" y="3451924"/>
            <a:ext cx="2590549" cy="1295275"/>
          </a:xfrm>
          <a:prstGeom prst="rect">
            <a:avLst/>
          </a:prstGeom>
        </p:spPr>
      </p:pic>
      <p:sp>
        <p:nvSpPr>
          <p:cNvPr id="26" name="TextBox 25">
            <a:extLst>
              <a:ext uri="{FF2B5EF4-FFF2-40B4-BE49-F238E27FC236}">
                <a16:creationId xmlns:a16="http://schemas.microsoft.com/office/drawing/2014/main" xmlns="" id="{A3319477-7C09-4D8B-8CDA-AE6E7A842CF1}"/>
              </a:ext>
            </a:extLst>
          </p:cNvPr>
          <p:cNvSpPr txBox="1"/>
          <p:nvPr/>
        </p:nvSpPr>
        <p:spPr>
          <a:xfrm>
            <a:off x="7146515" y="3441321"/>
            <a:ext cx="1253059" cy="1323439"/>
          </a:xfrm>
          <a:prstGeom prst="rect">
            <a:avLst/>
          </a:prstGeom>
          <a:solidFill>
            <a:schemeClr val="accent5">
              <a:lumMod val="40000"/>
              <a:lumOff val="60000"/>
            </a:schemeClr>
          </a:solidFill>
        </p:spPr>
        <p:txBody>
          <a:bodyPr wrap="square" rtlCol="0">
            <a:spAutoFit/>
          </a:bodyPr>
          <a:lstStyle/>
          <a:p>
            <a:pPr algn="ctr"/>
            <a:r>
              <a:rPr lang="en-PH" sz="1600" b="1" dirty="0">
                <a:latin typeface="Arial" panose="020B0604020202020204" pitchFamily="34" charset="0"/>
                <a:cs typeface="Arial" panose="020B0604020202020204" pitchFamily="34" charset="0"/>
              </a:rPr>
              <a:t>Real Estate Monitoring System (REMS)</a:t>
            </a:r>
          </a:p>
        </p:txBody>
      </p:sp>
      <p:pic>
        <p:nvPicPr>
          <p:cNvPr id="27" name="Picture 26">
            <a:extLst>
              <a:ext uri="{FF2B5EF4-FFF2-40B4-BE49-F238E27FC236}">
                <a16:creationId xmlns:a16="http://schemas.microsoft.com/office/drawing/2014/main" xmlns="" id="{C99B1ECB-E20D-4F36-BC70-D386C350A8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8895" y="5060581"/>
            <a:ext cx="2741426" cy="1488243"/>
          </a:xfrm>
          <a:prstGeom prst="rect">
            <a:avLst/>
          </a:prstGeom>
        </p:spPr>
      </p:pic>
    </p:spTree>
    <p:extLst>
      <p:ext uri="{BB962C8B-B14F-4D97-AF65-F5344CB8AC3E}">
        <p14:creationId xmlns:p14="http://schemas.microsoft.com/office/powerpoint/2010/main" val="17929388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5E982D-41BE-4C72-9B96-75BC0C989B77}"/>
              </a:ext>
            </a:extLst>
          </p:cNvPr>
          <p:cNvSpPr>
            <a:spLocks noGrp="1"/>
          </p:cNvSpPr>
          <p:nvPr>
            <p:ph type="title"/>
          </p:nvPr>
        </p:nvSpPr>
        <p:spPr/>
        <p:txBody>
          <a:bodyPr/>
          <a:lstStyle/>
          <a:p>
            <a:endParaRPr lang="en-PH"/>
          </a:p>
        </p:txBody>
      </p:sp>
      <p:sp>
        <p:nvSpPr>
          <p:cNvPr id="6" name="TextBox 5">
            <a:extLst>
              <a:ext uri="{FF2B5EF4-FFF2-40B4-BE49-F238E27FC236}">
                <a16:creationId xmlns:a16="http://schemas.microsoft.com/office/drawing/2014/main" xmlns="" id="{1E212A3C-BA29-4146-9BFF-356C432376A7}"/>
              </a:ext>
            </a:extLst>
          </p:cNvPr>
          <p:cNvSpPr txBox="1"/>
          <p:nvPr/>
        </p:nvSpPr>
        <p:spPr>
          <a:xfrm>
            <a:off x="0" y="806117"/>
            <a:ext cx="12191999" cy="6051883"/>
          </a:xfrm>
          <a:prstGeom prst="rect">
            <a:avLst/>
          </a:prstGeom>
          <a:solidFill>
            <a:schemeClr val="accent6">
              <a:lumMod val="20000"/>
              <a:lumOff val="80000"/>
            </a:schemeClr>
          </a:solidFill>
        </p:spPr>
        <p:txBody>
          <a:bodyPr wrap="square" rtlCol="0">
            <a:spAutoFit/>
          </a:bodyPr>
          <a:lstStyle/>
          <a:p>
            <a:endParaRPr lang="en-PH" dirty="0"/>
          </a:p>
        </p:txBody>
      </p:sp>
      <p:pic>
        <p:nvPicPr>
          <p:cNvPr id="5" name="Content Placeholder 4">
            <a:extLst>
              <a:ext uri="{FF2B5EF4-FFF2-40B4-BE49-F238E27FC236}">
                <a16:creationId xmlns:a16="http://schemas.microsoft.com/office/drawing/2014/main" xmlns="" id="{6161FFE0-1F9D-408F-BEEB-3753E7F0DBE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
            <a:ext cx="12192000" cy="2406316"/>
          </a:xfrm>
        </p:spPr>
      </p:pic>
      <p:sp>
        <p:nvSpPr>
          <p:cNvPr id="7" name="Subtitle 9">
            <a:extLst>
              <a:ext uri="{FF2B5EF4-FFF2-40B4-BE49-F238E27FC236}">
                <a16:creationId xmlns:a16="http://schemas.microsoft.com/office/drawing/2014/main" xmlns="" id="{3C99B6FD-27AD-4AEF-BFDE-C5085858F9BB}"/>
              </a:ext>
            </a:extLst>
          </p:cNvPr>
          <p:cNvSpPr txBox="1">
            <a:spLocks/>
          </p:cNvSpPr>
          <p:nvPr/>
        </p:nvSpPr>
        <p:spPr>
          <a:xfrm>
            <a:off x="1215189" y="2680833"/>
            <a:ext cx="9406945" cy="86538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b="1" dirty="0">
                <a:ln w="0"/>
                <a:solidFill>
                  <a:schemeClr val="accent2"/>
                </a:solidFill>
                <a:effectLst>
                  <a:outerShdw blurRad="38100" dist="38100" dir="2700000" algn="tl">
                    <a:srgbClr val="000000">
                      <a:alpha val="43137"/>
                    </a:srgbClr>
                  </a:outerShdw>
                  <a:reflection blurRad="6350" stA="53000" endA="300" endPos="35500" dir="5400000" sy="-90000" algn="bl" rotWithShape="0"/>
                </a:effectLst>
              </a:rPr>
              <a:t>CAPACITY BUILDING     </a:t>
            </a:r>
            <a:endParaRPr kumimoji="0" lang="en-US" sz="2800" b="1" i="0" u="none" strike="noStrike" kern="1200" cap="none" spc="0" normalizeH="0" baseline="0" noProof="0" dirty="0">
              <a:ln w="0"/>
              <a:solidFill>
                <a:schemeClr val="accent2"/>
              </a:solidFill>
              <a:effectLst>
                <a:outerShdw blurRad="38100" dist="38100" dir="2700000" algn="tl">
                  <a:srgbClr val="000000">
                    <a:alpha val="43137"/>
                  </a:srgbClr>
                </a:outerShdw>
                <a:reflection blurRad="6350" stA="53000" endA="300" endPos="35500" dir="5400000" sy="-90000" algn="bl" rotWithShape="0"/>
              </a:effectLst>
              <a:uLnTx/>
              <a:uFillTx/>
            </a:endParaRPr>
          </a:p>
        </p:txBody>
      </p:sp>
      <p:pic>
        <p:nvPicPr>
          <p:cNvPr id="8" name="Picture 7">
            <a:extLst>
              <a:ext uri="{FF2B5EF4-FFF2-40B4-BE49-F238E27FC236}">
                <a16:creationId xmlns:a16="http://schemas.microsoft.com/office/drawing/2014/main" xmlns="" id="{EDF9A6A3-301D-42A9-88BB-1EE350D173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643" y="3713966"/>
            <a:ext cx="3467100" cy="1913076"/>
          </a:xfrm>
          <a:prstGeom prst="rect">
            <a:avLst/>
          </a:prstGeom>
        </p:spPr>
      </p:pic>
      <p:sp>
        <p:nvSpPr>
          <p:cNvPr id="10" name="TextBox 9">
            <a:extLst>
              <a:ext uri="{FF2B5EF4-FFF2-40B4-BE49-F238E27FC236}">
                <a16:creationId xmlns:a16="http://schemas.microsoft.com/office/drawing/2014/main" xmlns="" id="{057A02EE-7DC6-46BA-A682-9409C9F96257}"/>
              </a:ext>
            </a:extLst>
          </p:cNvPr>
          <p:cNvSpPr txBox="1"/>
          <p:nvPr/>
        </p:nvSpPr>
        <p:spPr>
          <a:xfrm>
            <a:off x="4474192" y="4014100"/>
            <a:ext cx="3320716" cy="1384995"/>
          </a:xfrm>
          <a:prstGeom prst="rect">
            <a:avLst/>
          </a:prstGeom>
          <a:noFill/>
        </p:spPr>
        <p:txBody>
          <a:bodyPr wrap="square" rtlCol="0">
            <a:spAutoFit/>
          </a:bodyPr>
          <a:lstStyle/>
          <a:p>
            <a:pPr algn="ctr"/>
            <a:r>
              <a:rPr lang="en-PH" sz="2800" b="1" dirty="0">
                <a:latin typeface="Arial" panose="020B0604020202020204" pitchFamily="34" charset="0"/>
                <a:cs typeface="Arial" panose="020B0604020202020204" pitchFamily="34" charset="0"/>
              </a:rPr>
              <a:t>Branches </a:t>
            </a:r>
          </a:p>
          <a:p>
            <a:pPr algn="ctr"/>
            <a:r>
              <a:rPr lang="en-PH" sz="2800" b="1" dirty="0">
                <a:latin typeface="Arial" panose="020B0604020202020204" pitchFamily="34" charset="0"/>
                <a:cs typeface="Arial" panose="020B0604020202020204" pitchFamily="34" charset="0"/>
              </a:rPr>
              <a:t>&amp; </a:t>
            </a:r>
          </a:p>
          <a:p>
            <a:pPr algn="ctr"/>
            <a:r>
              <a:rPr lang="en-PH" sz="2800" b="1" dirty="0">
                <a:latin typeface="Arial" panose="020B0604020202020204" pitchFamily="34" charset="0"/>
                <a:cs typeface="Arial" panose="020B0604020202020204" pitchFamily="34" charset="0"/>
              </a:rPr>
              <a:t>Extension Offices</a:t>
            </a:r>
          </a:p>
        </p:txBody>
      </p:sp>
      <p:pic>
        <p:nvPicPr>
          <p:cNvPr id="11" name="Picture 10">
            <a:extLst>
              <a:ext uri="{FF2B5EF4-FFF2-40B4-BE49-F238E27FC236}">
                <a16:creationId xmlns:a16="http://schemas.microsoft.com/office/drawing/2014/main" xmlns="" id="{5AD70930-1227-4118-B882-832CF2F67382}"/>
              </a:ext>
            </a:extLst>
          </p:cNvPr>
          <p:cNvPicPr>
            <a:picLocks noChangeAspect="1"/>
          </p:cNvPicPr>
          <p:nvPr/>
        </p:nvPicPr>
        <p:blipFill rotWithShape="1">
          <a:blip r:embed="rId5">
            <a:extLst>
              <a:ext uri="{28A0092B-C50C-407E-A947-70E740481C1C}">
                <a14:useLocalDpi xmlns:a14="http://schemas.microsoft.com/office/drawing/2010/main" val="0"/>
              </a:ext>
            </a:extLst>
          </a:blip>
          <a:srcRect l="10543" t="4151" r="10759" b="17023"/>
          <a:stretch/>
        </p:blipFill>
        <p:spPr>
          <a:xfrm>
            <a:off x="7965723" y="3240544"/>
            <a:ext cx="2927281" cy="2932106"/>
          </a:xfrm>
          <a:prstGeom prst="rect">
            <a:avLst/>
          </a:prstGeom>
        </p:spPr>
      </p:pic>
    </p:spTree>
    <p:extLst>
      <p:ext uri="{BB962C8B-B14F-4D97-AF65-F5344CB8AC3E}">
        <p14:creationId xmlns:p14="http://schemas.microsoft.com/office/powerpoint/2010/main" val="12657819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5E982D-41BE-4C72-9B96-75BC0C989B77}"/>
              </a:ext>
            </a:extLst>
          </p:cNvPr>
          <p:cNvSpPr>
            <a:spLocks noGrp="1"/>
          </p:cNvSpPr>
          <p:nvPr>
            <p:ph type="title"/>
          </p:nvPr>
        </p:nvSpPr>
        <p:spPr/>
        <p:txBody>
          <a:bodyPr/>
          <a:lstStyle/>
          <a:p>
            <a:endParaRPr lang="en-PH"/>
          </a:p>
        </p:txBody>
      </p:sp>
      <p:sp>
        <p:nvSpPr>
          <p:cNvPr id="6" name="TextBox 5">
            <a:extLst>
              <a:ext uri="{FF2B5EF4-FFF2-40B4-BE49-F238E27FC236}">
                <a16:creationId xmlns:a16="http://schemas.microsoft.com/office/drawing/2014/main" xmlns="" id="{1E212A3C-BA29-4146-9BFF-356C432376A7}"/>
              </a:ext>
            </a:extLst>
          </p:cNvPr>
          <p:cNvSpPr txBox="1"/>
          <p:nvPr/>
        </p:nvSpPr>
        <p:spPr>
          <a:xfrm>
            <a:off x="0" y="866275"/>
            <a:ext cx="12191999" cy="6051883"/>
          </a:xfrm>
          <a:prstGeom prst="rect">
            <a:avLst/>
          </a:prstGeom>
          <a:solidFill>
            <a:schemeClr val="accent6">
              <a:lumMod val="20000"/>
              <a:lumOff val="80000"/>
            </a:schemeClr>
          </a:solidFill>
        </p:spPr>
        <p:txBody>
          <a:bodyPr wrap="square" rtlCol="0">
            <a:spAutoFit/>
          </a:bodyPr>
          <a:lstStyle/>
          <a:p>
            <a:endParaRPr lang="en-PH" dirty="0"/>
          </a:p>
        </p:txBody>
      </p:sp>
      <p:pic>
        <p:nvPicPr>
          <p:cNvPr id="5" name="Content Placeholder 4">
            <a:extLst>
              <a:ext uri="{FF2B5EF4-FFF2-40B4-BE49-F238E27FC236}">
                <a16:creationId xmlns:a16="http://schemas.microsoft.com/office/drawing/2014/main" xmlns="" id="{6161FFE0-1F9D-408F-BEEB-3753E7F0DBE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
            <a:ext cx="12192000" cy="2406316"/>
          </a:xfrm>
        </p:spPr>
      </p:pic>
      <p:sp>
        <p:nvSpPr>
          <p:cNvPr id="7" name="Subtitle 9">
            <a:extLst>
              <a:ext uri="{FF2B5EF4-FFF2-40B4-BE49-F238E27FC236}">
                <a16:creationId xmlns:a16="http://schemas.microsoft.com/office/drawing/2014/main" xmlns="" id="{6AE09619-484D-4FB8-9870-F53446FEE080}"/>
              </a:ext>
            </a:extLst>
          </p:cNvPr>
          <p:cNvSpPr txBox="1">
            <a:spLocks/>
          </p:cNvSpPr>
          <p:nvPr/>
        </p:nvSpPr>
        <p:spPr>
          <a:xfrm>
            <a:off x="2821402" y="2496804"/>
            <a:ext cx="6755735" cy="86538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b="1" dirty="0">
                <a:ln w="0"/>
                <a:solidFill>
                  <a:schemeClr val="accent2"/>
                </a:solidFill>
                <a:effectLst>
                  <a:outerShdw blurRad="38100" dist="38100" dir="2700000" algn="tl">
                    <a:srgbClr val="000000">
                      <a:alpha val="43137"/>
                    </a:srgbClr>
                  </a:outerShdw>
                  <a:reflection blurRad="6350" stA="53000" endA="300" endPos="35500" dir="5400000" sy="-90000" algn="bl" rotWithShape="0"/>
                </a:effectLst>
              </a:rPr>
              <a:t>BUSINESS PROCESS IMPROVEMENT &amp; INNOVATION    </a:t>
            </a:r>
            <a:endParaRPr kumimoji="0" lang="en-US" sz="2800" b="1" i="0" u="none" strike="noStrike" kern="1200" cap="none" spc="0" normalizeH="0" baseline="0" noProof="0" dirty="0">
              <a:ln w="0"/>
              <a:solidFill>
                <a:schemeClr val="accent2"/>
              </a:solidFill>
              <a:effectLst>
                <a:outerShdw blurRad="38100" dist="38100" dir="2700000" algn="tl">
                  <a:srgbClr val="000000">
                    <a:alpha val="43137"/>
                  </a:srgbClr>
                </a:outerShdw>
                <a:reflection blurRad="6350" stA="53000" endA="300" endPos="35500" dir="5400000" sy="-90000" algn="bl" rotWithShape="0"/>
              </a:effectLst>
              <a:uLnTx/>
              <a:uFillTx/>
            </a:endParaRPr>
          </a:p>
        </p:txBody>
      </p:sp>
      <p:pic>
        <p:nvPicPr>
          <p:cNvPr id="4" name="Picture 3">
            <a:extLst>
              <a:ext uri="{FF2B5EF4-FFF2-40B4-BE49-F238E27FC236}">
                <a16:creationId xmlns:a16="http://schemas.microsoft.com/office/drawing/2014/main" xmlns="" id="{B0673C7B-DF77-459C-B3DA-2411AF0AB3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342" y="3880200"/>
            <a:ext cx="4110940" cy="1934560"/>
          </a:xfrm>
          <a:prstGeom prst="rect">
            <a:avLst/>
          </a:prstGeom>
        </p:spPr>
      </p:pic>
      <p:pic>
        <p:nvPicPr>
          <p:cNvPr id="9" name="Picture 8">
            <a:extLst>
              <a:ext uri="{FF2B5EF4-FFF2-40B4-BE49-F238E27FC236}">
                <a16:creationId xmlns:a16="http://schemas.microsoft.com/office/drawing/2014/main" xmlns="" id="{A900F887-D60D-490A-9B3F-76C2501202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6653" y="3871768"/>
            <a:ext cx="3414991" cy="1951423"/>
          </a:xfrm>
          <a:prstGeom prst="rect">
            <a:avLst/>
          </a:prstGeom>
        </p:spPr>
      </p:pic>
      <p:pic>
        <p:nvPicPr>
          <p:cNvPr id="11" name="Picture 10">
            <a:extLst>
              <a:ext uri="{FF2B5EF4-FFF2-40B4-BE49-F238E27FC236}">
                <a16:creationId xmlns:a16="http://schemas.microsoft.com/office/drawing/2014/main" xmlns="" id="{60BF2BBF-A13F-4B1B-900D-B486D107F0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49015" y="3863337"/>
            <a:ext cx="3221354" cy="1951423"/>
          </a:xfrm>
          <a:prstGeom prst="rect">
            <a:avLst/>
          </a:prstGeom>
        </p:spPr>
      </p:pic>
      <p:sp>
        <p:nvSpPr>
          <p:cNvPr id="10" name="Subtitle 9">
            <a:extLst>
              <a:ext uri="{FF2B5EF4-FFF2-40B4-BE49-F238E27FC236}">
                <a16:creationId xmlns:a16="http://schemas.microsoft.com/office/drawing/2014/main" xmlns="" id="{E53FF25E-8B1F-4857-AC07-718303DED305}"/>
              </a:ext>
            </a:extLst>
          </p:cNvPr>
          <p:cNvSpPr txBox="1">
            <a:spLocks/>
          </p:cNvSpPr>
          <p:nvPr/>
        </p:nvSpPr>
        <p:spPr>
          <a:xfrm>
            <a:off x="2935702" y="6052775"/>
            <a:ext cx="6527133" cy="86538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dirty="0">
                <a:ln w="0"/>
                <a:solidFill>
                  <a:srgbClr val="002060"/>
                </a:solidFill>
                <a:effectLst>
                  <a:outerShdw blurRad="38100" dist="38100" dir="2700000" algn="tl">
                    <a:srgbClr val="000000">
                      <a:alpha val="43137"/>
                    </a:srgbClr>
                  </a:outerShdw>
                  <a:reflection blurRad="6350" stA="53000" endA="300" endPos="35500" dir="5400000" sy="-90000" algn="bl" rotWithShape="0"/>
                </a:effectLst>
              </a:rPr>
              <a:t>Task Rationalization &amp; Decentralization     </a:t>
            </a:r>
            <a:endParaRPr kumimoji="0" lang="en-US" b="1" i="0" u="none" strike="noStrike" kern="1200" cap="none" spc="0" normalizeH="0" baseline="0" noProof="0" dirty="0">
              <a:ln w="0"/>
              <a:solidFill>
                <a:srgbClr val="002060"/>
              </a:solidFill>
              <a:effectLst>
                <a:outerShdw blurRad="38100" dist="38100" dir="2700000" algn="tl">
                  <a:srgbClr val="000000">
                    <a:alpha val="43137"/>
                  </a:srgbClr>
                </a:outerShdw>
                <a:reflection blurRad="6350" stA="53000" endA="300" endPos="35500" dir="5400000" sy="-90000" algn="bl" rotWithShape="0"/>
              </a:effectLst>
              <a:uLnTx/>
              <a:uFillTx/>
            </a:endParaRPr>
          </a:p>
        </p:txBody>
      </p:sp>
    </p:spTree>
    <p:extLst>
      <p:ext uri="{BB962C8B-B14F-4D97-AF65-F5344CB8AC3E}">
        <p14:creationId xmlns:p14="http://schemas.microsoft.com/office/powerpoint/2010/main" val="25858668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5E982D-41BE-4C72-9B96-75BC0C989B77}"/>
              </a:ext>
            </a:extLst>
          </p:cNvPr>
          <p:cNvSpPr>
            <a:spLocks noGrp="1"/>
          </p:cNvSpPr>
          <p:nvPr>
            <p:ph type="title"/>
          </p:nvPr>
        </p:nvSpPr>
        <p:spPr/>
        <p:txBody>
          <a:bodyPr/>
          <a:lstStyle/>
          <a:p>
            <a:endParaRPr lang="en-PH"/>
          </a:p>
        </p:txBody>
      </p:sp>
      <p:sp>
        <p:nvSpPr>
          <p:cNvPr id="6" name="TextBox 5">
            <a:extLst>
              <a:ext uri="{FF2B5EF4-FFF2-40B4-BE49-F238E27FC236}">
                <a16:creationId xmlns:a16="http://schemas.microsoft.com/office/drawing/2014/main" xmlns="" id="{1E212A3C-BA29-4146-9BFF-356C432376A7}"/>
              </a:ext>
            </a:extLst>
          </p:cNvPr>
          <p:cNvSpPr txBox="1"/>
          <p:nvPr/>
        </p:nvSpPr>
        <p:spPr>
          <a:xfrm>
            <a:off x="0" y="817692"/>
            <a:ext cx="12192000" cy="6040308"/>
          </a:xfrm>
          <a:prstGeom prst="rect">
            <a:avLst/>
          </a:prstGeom>
          <a:solidFill>
            <a:schemeClr val="accent6">
              <a:lumMod val="20000"/>
              <a:lumOff val="80000"/>
            </a:schemeClr>
          </a:solidFill>
        </p:spPr>
        <p:txBody>
          <a:bodyPr wrap="square" rtlCol="0">
            <a:spAutoFit/>
          </a:bodyPr>
          <a:lstStyle/>
          <a:p>
            <a:endParaRPr lang="en-PH" dirty="0"/>
          </a:p>
        </p:txBody>
      </p:sp>
      <p:pic>
        <p:nvPicPr>
          <p:cNvPr id="5" name="Content Placeholder 4">
            <a:extLst>
              <a:ext uri="{FF2B5EF4-FFF2-40B4-BE49-F238E27FC236}">
                <a16:creationId xmlns:a16="http://schemas.microsoft.com/office/drawing/2014/main" xmlns="" id="{6161FFE0-1F9D-408F-BEEB-3753E7F0DBE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
            <a:ext cx="12192000" cy="2406316"/>
          </a:xfrm>
        </p:spPr>
      </p:pic>
      <p:sp>
        <p:nvSpPr>
          <p:cNvPr id="7" name="Subtitle 9">
            <a:extLst>
              <a:ext uri="{FF2B5EF4-FFF2-40B4-BE49-F238E27FC236}">
                <a16:creationId xmlns:a16="http://schemas.microsoft.com/office/drawing/2014/main" xmlns="" id="{6AE09619-484D-4FB8-9870-F53446FEE080}"/>
              </a:ext>
            </a:extLst>
          </p:cNvPr>
          <p:cNvSpPr txBox="1">
            <a:spLocks/>
          </p:cNvSpPr>
          <p:nvPr/>
        </p:nvSpPr>
        <p:spPr>
          <a:xfrm>
            <a:off x="2809828" y="2426193"/>
            <a:ext cx="6755735" cy="86538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dirty="0">
                <a:ln w="0"/>
                <a:solidFill>
                  <a:schemeClr val="accent2"/>
                </a:solidFill>
                <a:effectLst>
                  <a:outerShdw blurRad="38100" dist="38100" dir="2700000" algn="tl">
                    <a:srgbClr val="000000">
                      <a:alpha val="43137"/>
                    </a:srgbClr>
                  </a:outerShdw>
                  <a:reflection blurRad="6350" stA="53000" endA="300" endPos="35500" dir="5400000" sy="-90000" algn="bl" rotWithShape="0"/>
                </a:effectLst>
              </a:rPr>
              <a:t>BUSINESS PROCESS IMPROVEMENT &amp; INNOVATION    </a:t>
            </a:r>
            <a:endParaRPr kumimoji="0" lang="en-US" b="1" i="0" u="none" strike="noStrike" kern="1200" cap="none" spc="0" normalizeH="0" baseline="0" noProof="0" dirty="0">
              <a:ln w="0"/>
              <a:solidFill>
                <a:schemeClr val="accent2"/>
              </a:solidFill>
              <a:effectLst>
                <a:outerShdw blurRad="38100" dist="38100" dir="2700000" algn="tl">
                  <a:srgbClr val="000000">
                    <a:alpha val="43137"/>
                  </a:srgbClr>
                </a:outerShdw>
                <a:reflection blurRad="6350" stA="53000" endA="300" endPos="35500" dir="5400000" sy="-90000" algn="bl" rotWithShape="0"/>
              </a:effectLst>
              <a:uLnTx/>
              <a:uFillTx/>
            </a:endParaRPr>
          </a:p>
        </p:txBody>
      </p:sp>
      <p:pic>
        <p:nvPicPr>
          <p:cNvPr id="4" name="Picture 3">
            <a:extLst>
              <a:ext uri="{FF2B5EF4-FFF2-40B4-BE49-F238E27FC236}">
                <a16:creationId xmlns:a16="http://schemas.microsoft.com/office/drawing/2014/main" xmlns="" id="{46C8F38E-CA90-49FE-BD53-54E2E9B3A3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0870" y="3311452"/>
            <a:ext cx="2992643" cy="3362186"/>
          </a:xfrm>
          <a:prstGeom prst="rect">
            <a:avLst/>
          </a:prstGeom>
        </p:spPr>
      </p:pic>
      <p:pic>
        <p:nvPicPr>
          <p:cNvPr id="8" name="Picture 7">
            <a:extLst>
              <a:ext uri="{FF2B5EF4-FFF2-40B4-BE49-F238E27FC236}">
                <a16:creationId xmlns:a16="http://schemas.microsoft.com/office/drawing/2014/main" xmlns="" id="{3655CFA4-6EA3-4719-8C79-5BB3979825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55286" y="3311452"/>
            <a:ext cx="2892104" cy="3362186"/>
          </a:xfrm>
          <a:prstGeom prst="rect">
            <a:avLst/>
          </a:prstGeom>
        </p:spPr>
      </p:pic>
      <p:sp>
        <p:nvSpPr>
          <p:cNvPr id="11" name="Subtitle 9">
            <a:extLst>
              <a:ext uri="{FF2B5EF4-FFF2-40B4-BE49-F238E27FC236}">
                <a16:creationId xmlns:a16="http://schemas.microsoft.com/office/drawing/2014/main" xmlns="" id="{D56E9526-F5CA-41CD-8A2E-4EF6A61E0173}"/>
              </a:ext>
            </a:extLst>
          </p:cNvPr>
          <p:cNvSpPr txBox="1">
            <a:spLocks/>
          </p:cNvSpPr>
          <p:nvPr/>
        </p:nvSpPr>
        <p:spPr>
          <a:xfrm>
            <a:off x="6773426" y="5718007"/>
            <a:ext cx="5610347" cy="86538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000" b="1" dirty="0">
                <a:ln w="0"/>
                <a:solidFill>
                  <a:srgbClr val="002060"/>
                </a:solidFill>
                <a:effectLst>
                  <a:outerShdw blurRad="38100" dist="19050" dir="2700000" algn="tl" rotWithShape="0">
                    <a:schemeClr val="dk1">
                      <a:alpha val="40000"/>
                    </a:schemeClr>
                  </a:outerShdw>
                </a:effectLst>
              </a:rPr>
              <a:t>Comprehensive AFPMBAI Membership Program (CAMP)  </a:t>
            </a:r>
          </a:p>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000" b="1" dirty="0">
                <a:ln w="0"/>
                <a:solidFill>
                  <a:schemeClr val="tx1"/>
                </a:solidFill>
                <a:effectLst>
                  <a:outerShdw blurRad="38100" dist="19050" dir="2700000" algn="tl" rotWithShape="0">
                    <a:schemeClr val="dk1">
                      <a:alpha val="40000"/>
                    </a:schemeClr>
                  </a:outerShdw>
                </a:effectLst>
              </a:rPr>
              <a:t>     </a:t>
            </a:r>
            <a:endParaRPr kumimoji="0" lang="en-US" sz="2000" b="1"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endParaRPr>
          </a:p>
        </p:txBody>
      </p:sp>
      <p:pic>
        <p:nvPicPr>
          <p:cNvPr id="12" name="Picture 11">
            <a:extLst>
              <a:ext uri="{FF2B5EF4-FFF2-40B4-BE49-F238E27FC236}">
                <a16:creationId xmlns:a16="http://schemas.microsoft.com/office/drawing/2014/main" xmlns="" id="{8F5019E6-967C-403A-A611-0DEA163B05A9}"/>
              </a:ext>
            </a:extLst>
          </p:cNvPr>
          <p:cNvPicPr>
            <a:picLocks noChangeAspect="1"/>
          </p:cNvPicPr>
          <p:nvPr/>
        </p:nvPicPr>
        <p:blipFill>
          <a:blip r:embed="rId6"/>
          <a:stretch>
            <a:fillRect/>
          </a:stretch>
        </p:blipFill>
        <p:spPr>
          <a:xfrm>
            <a:off x="7688206" y="3572517"/>
            <a:ext cx="3469476" cy="2055242"/>
          </a:xfrm>
          <a:prstGeom prst="rect">
            <a:avLst/>
          </a:prstGeom>
        </p:spPr>
      </p:pic>
    </p:spTree>
    <p:extLst>
      <p:ext uri="{BB962C8B-B14F-4D97-AF65-F5344CB8AC3E}">
        <p14:creationId xmlns:p14="http://schemas.microsoft.com/office/powerpoint/2010/main" val="26581059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4420</TotalTime>
  <Words>2132</Words>
  <Application>Microsoft Office PowerPoint</Application>
  <PresentationFormat>Custom</PresentationFormat>
  <Paragraphs>185</Paragraphs>
  <Slides>29</Slides>
  <Notes>29</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MARKDAN</dc:creator>
  <cp:lastModifiedBy>BRO-putch</cp:lastModifiedBy>
  <cp:revision>176</cp:revision>
  <dcterms:created xsi:type="dcterms:W3CDTF">2019-10-07T06:11:41Z</dcterms:created>
  <dcterms:modified xsi:type="dcterms:W3CDTF">2021-05-07T07:12:01Z</dcterms:modified>
</cp:coreProperties>
</file>